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omfortaa" pitchFamily="2" charset="0"/>
      <p:regular r:id="rId24"/>
      <p:bold r:id="rId25"/>
    </p:embeddedFont>
    <p:embeddedFont>
      <p:font typeface="Comfortaa SemiBold" pitchFamily="2" charset="0"/>
      <p:regular r:id="rId26"/>
      <p:bold r:id="rId27"/>
    </p:embeddedFont>
    <p:embeddedFont>
      <p:font typeface="Nunito" pitchFamily="2" charset="77"/>
      <p:regular r:id="rId28"/>
      <p:bold r:id="rId29"/>
      <p:italic r:id="rId30"/>
      <p:boldItalic r:id="rId31"/>
    </p:embeddedFont>
    <p:embeddedFont>
      <p:font typeface="Nunito SemiBold"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8"/>
    <p:restoredTop sz="53474"/>
  </p:normalViewPr>
  <p:slideViewPr>
    <p:cSldViewPr snapToGrid="0">
      <p:cViewPr varScale="1">
        <p:scale>
          <a:sx n="140" d="100"/>
          <a:sy n="140" d="100"/>
        </p:scale>
        <p:origin x="5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dcast.duolingo.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6410b608a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6410b608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Introduce myself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“Icebreaker” for the audience - introduce yourself in the chat, tell me your favorite word in any language, what it means, and why it’s your favorite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Dépaysement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word literally means “un-country-ness” and can describe anything from a change of scene to culture shock to disorientation.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Jaspiner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French have quite a few words for the different kind of talk you can do, and jaspiner is one of them. It means to chatter, gab, or gossip. This is one of the most fun words to say on this list and the most fun to imagine. Jaspiner ignites an image of chattering with friends on the outdoor patio of a café in Paris in the 1950s, as the word is a little antiquated.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Housekeeping - it’s just me up here so I will be pausing to check the chat periodically, please feel free to ask questions or chat there! If you do have a question - use the + sign to turn it into a question, and others can upvote this question. Also this will make your questions stand out so I can see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48d40b3aa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48d40b3aa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Link to the EdNet: https://www.facebook.com/groups/duolingoeducators</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Amy: The last podcast that we listened to as a whole class, I printed the transcript, cut it up and distributed mini paragraphs (what you see on the page) to everyone in class. Then, after we would listen to a paragraph in Spanish, I would ask the person who had that section to translate/summarize what it meant for us. It helped to keep them following along and on task.</a:t>
            </a:r>
            <a:r>
              <a:rPr lang="en" b="1">
                <a:solidFill>
                  <a:schemeClr val="dk1"/>
                </a:solidFill>
                <a:latin typeface="Calibri"/>
                <a:ea typeface="Calibri"/>
                <a:cs typeface="Calibri"/>
                <a:sym typeface="Calibri"/>
              </a:rPr>
              <a:t> You could also have the students write a summary, or have them pick out X sentences and write them out and illustrate meaning or write the translation underneath. </a:t>
            </a:r>
            <a:endParaRPr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 b="1">
                <a:solidFill>
                  <a:schemeClr val="dk1"/>
                </a:solidFill>
                <a:latin typeface="Calibri"/>
                <a:ea typeface="Calibri"/>
                <a:cs typeface="Calibri"/>
                <a:sym typeface="Calibri"/>
              </a:rPr>
              <a:t>Print out the transcript and cut up the target language chunks. Ask students to work in pairs or groups to put the script in the right order, based on what they remember of the story (this is also great reading practice, and will help those who had trouble understanding the story aurally to all be on the same “page” about what happened).</a:t>
            </a:r>
            <a:endParaRPr b="1">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r>
              <a:rPr lang="en">
                <a:solidFill>
                  <a:schemeClr val="dk1"/>
                </a:solidFill>
              </a:rPr>
              <a:t>Lake: I create a word doc where I ask some "activate background knowledge" type Qs in English then make a 3 column table: 1 skinny column that's numbered, a main column where I paste each individual paragraph from the podcast, a third slightly narrower column where students define new words, summarize the Spanish paragraphs, or sometimes answer reflection Qs. </a:t>
            </a:r>
            <a:r>
              <a:rPr lang="en" b="1">
                <a:solidFill>
                  <a:schemeClr val="dk1"/>
                </a:solidFill>
              </a:rPr>
              <a:t>Sometimes I have asked Ss to go back through and color-code the preterit and imperfect verbs (I use the Spanish podcasts) and we go over those as a class talking about why each is used. </a:t>
            </a:r>
            <a:endParaRPr b="1">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
                <a:solidFill>
                  <a:schemeClr val="dk1"/>
                </a:solidFill>
                <a:latin typeface="Calibri"/>
                <a:ea typeface="Calibri"/>
                <a:cs typeface="Calibri"/>
                <a:sym typeface="Calibri"/>
              </a:rPr>
              <a:t>Pamela: Pamela wanted to create visual aids for her French students - so here is what she did. </a:t>
            </a:r>
            <a:endParaRPr>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d453a8f62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d453a8f62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maybe one of the best things about Duolingo for Schools is our Educators Network. This Facebook group is full of educators from all over the world who are using Duolingo in new and exciting ways, and who are always up for answering questions, sharing ideas, or just hanging out. Jump into the group, and follow us on social media to get involved and stay connected.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d741a7d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d741a7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50 teachers to download and host any of our PD events (because there is more to come!) will be sent a swag box that includes stickers, an insulated tumbler, and a wool Duolingo beanie!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625815d3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625815d3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ec5edc86b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ec5edc86b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Presenter feedback form - after you have recruited some teachers and have done your PD session, you must fill this form out in order to get your swag! We will ask for some details such as who attended, a picture and an attendee list, as well as how it went! </a:t>
            </a:r>
            <a:endParaRPr/>
          </a:p>
          <a:p>
            <a:pPr marL="0" lvl="0" indent="0" algn="l" rtl="0">
              <a:spcBef>
                <a:spcPts val="0"/>
              </a:spcBef>
              <a:spcAft>
                <a:spcPts val="0"/>
              </a:spcAft>
              <a:buNone/>
            </a:pPr>
            <a:endParaRPr/>
          </a:p>
          <a:p>
            <a:pPr marL="0" lvl="0" indent="0" algn="l" rtl="0">
              <a:spcBef>
                <a:spcPts val="0"/>
              </a:spcBef>
              <a:spcAft>
                <a:spcPts val="0"/>
              </a:spcAft>
              <a:buNone/>
            </a:pPr>
            <a:r>
              <a:rPr lang="en"/>
              <a:t>Attendees feedback form - we ask that you provide this form to your attendees so that we can know a little on their end how the PD went and what kind of PD they’d like to see in the future.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d741a7d6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d741a7d6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d453a8f62_1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d453a8f62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have additional questions, you can find lots more information, or can reach out to our team, in our Help Center, which can be accessed from the left-hand side of your Duolingo for Schools dashboard.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a79f8147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a79f814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48d40b3a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48d40b3a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Spanish and French for English speakers </a:t>
            </a:r>
            <a:endParaRPr/>
          </a:p>
          <a:p>
            <a:pPr marL="0" lvl="0" indent="0" algn="l" rtl="0">
              <a:spcBef>
                <a:spcPts val="0"/>
              </a:spcBef>
              <a:spcAft>
                <a:spcPts val="0"/>
              </a:spcAft>
              <a:buNone/>
            </a:pPr>
            <a:endParaRPr/>
          </a:p>
          <a:p>
            <a:pPr marL="0" lvl="0" indent="0" algn="l" rtl="0">
              <a:spcBef>
                <a:spcPts val="0"/>
              </a:spcBef>
              <a:spcAft>
                <a:spcPts val="0"/>
              </a:spcAft>
              <a:buNone/>
            </a:pPr>
            <a:r>
              <a:rPr lang="en"/>
              <a:t>English for Spanish speakers and English for Portuguese speakers </a:t>
            </a:r>
            <a:endParaRPr/>
          </a:p>
          <a:p>
            <a:pPr marL="0" lvl="0" indent="0" algn="l" rtl="0">
              <a:spcBef>
                <a:spcPts val="0"/>
              </a:spcBef>
              <a:spcAft>
                <a:spcPts val="0"/>
              </a:spcAft>
              <a:buNone/>
            </a:pPr>
            <a:endParaRPr/>
          </a:p>
          <a:p>
            <a:pPr marL="0" lvl="0" indent="0" algn="l" rtl="0">
              <a:spcBef>
                <a:spcPts val="0"/>
              </a:spcBef>
              <a:spcAft>
                <a:spcPts val="0"/>
              </a:spcAft>
              <a:buNone/>
            </a:pPr>
            <a:r>
              <a:rPr lang="en"/>
              <a:t>You can listen on Apple or Google podcasts, or Spotify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Duolingo Podcast delivers real-life stories in easy-to-understand French or Spanish with</a:t>
            </a:r>
            <a:endParaRPr/>
          </a:p>
          <a:p>
            <a:pPr marL="0" lvl="0" indent="0" algn="l" rtl="0">
              <a:spcBef>
                <a:spcPts val="0"/>
              </a:spcBef>
              <a:spcAft>
                <a:spcPts val="0"/>
              </a:spcAft>
              <a:buClr>
                <a:schemeClr val="dk1"/>
              </a:buClr>
              <a:buSzPts val="1100"/>
              <a:buFont typeface="Arial"/>
              <a:buNone/>
            </a:pPr>
            <a:r>
              <a:rPr lang="en"/>
              <a:t>English narration. There are three ways we make these stories easy for learners to follow:</a:t>
            </a:r>
            <a:endParaRPr/>
          </a:p>
          <a:p>
            <a:pPr marL="0" lvl="0" indent="0" algn="l" rtl="0">
              <a:spcBef>
                <a:spcPts val="0"/>
              </a:spcBef>
              <a:spcAft>
                <a:spcPts val="0"/>
              </a:spcAft>
              <a:buClr>
                <a:schemeClr val="dk1"/>
              </a:buClr>
              <a:buSzPts val="1100"/>
              <a:buFont typeface="Arial"/>
              <a:buNone/>
            </a:pPr>
            <a:r>
              <a:rPr lang="en"/>
              <a:t>● First, after we collect stories from our protagonists, language-learning experts simplify</a:t>
            </a:r>
            <a:endParaRPr/>
          </a:p>
          <a:p>
            <a:pPr marL="0" lvl="0" indent="0" algn="l" rtl="0">
              <a:spcBef>
                <a:spcPts val="0"/>
              </a:spcBef>
              <a:spcAft>
                <a:spcPts val="0"/>
              </a:spcAft>
              <a:buClr>
                <a:schemeClr val="dk1"/>
              </a:buClr>
              <a:buSzPts val="1100"/>
              <a:buFont typeface="Arial"/>
              <a:buNone/>
            </a:pPr>
            <a:r>
              <a:rPr lang="en"/>
              <a:t>the podcast script to a high A2 or low B1 language proficiency level on the CEFR scale.</a:t>
            </a:r>
            <a:endParaRPr/>
          </a:p>
          <a:p>
            <a:pPr marL="0" lvl="0" indent="0" algn="l" rtl="0">
              <a:spcBef>
                <a:spcPts val="0"/>
              </a:spcBef>
              <a:spcAft>
                <a:spcPts val="0"/>
              </a:spcAft>
              <a:buClr>
                <a:schemeClr val="dk1"/>
              </a:buClr>
              <a:buSzPts val="1100"/>
              <a:buFont typeface="Arial"/>
              <a:buNone/>
            </a:pPr>
            <a:r>
              <a:rPr lang="en"/>
              <a:t>This makes them accessible and interesting to students from advanced beginner</a:t>
            </a:r>
            <a:endParaRPr/>
          </a:p>
          <a:p>
            <a:pPr marL="0" lvl="0" indent="0" algn="l" rtl="0">
              <a:spcBef>
                <a:spcPts val="0"/>
              </a:spcBef>
              <a:spcAft>
                <a:spcPts val="0"/>
              </a:spcAft>
              <a:buClr>
                <a:schemeClr val="dk1"/>
              </a:buClr>
              <a:buSzPts val="1100"/>
              <a:buFont typeface="Arial"/>
              <a:buNone/>
            </a:pPr>
            <a:r>
              <a:rPr lang="en"/>
              <a:t>through advanced levels!</a:t>
            </a:r>
            <a:endParaRPr/>
          </a:p>
          <a:p>
            <a:pPr marL="0" lvl="0" indent="0" algn="l" rtl="0">
              <a:spcBef>
                <a:spcPts val="0"/>
              </a:spcBef>
              <a:spcAft>
                <a:spcPts val="0"/>
              </a:spcAft>
              <a:buClr>
                <a:schemeClr val="dk1"/>
              </a:buClr>
              <a:buSzPts val="1100"/>
              <a:buFont typeface="Arial"/>
              <a:buNone/>
            </a:pPr>
            <a:r>
              <a:rPr lang="en"/>
              <a:t>● Next, if we find that a particularly difficult word in the target language is necessary for</a:t>
            </a:r>
            <a:endParaRPr/>
          </a:p>
          <a:p>
            <a:pPr marL="0" lvl="0" indent="0" algn="l" rtl="0">
              <a:spcBef>
                <a:spcPts val="0"/>
              </a:spcBef>
              <a:spcAft>
                <a:spcPts val="0"/>
              </a:spcAft>
              <a:buClr>
                <a:schemeClr val="dk1"/>
              </a:buClr>
              <a:buSzPts val="1100"/>
              <a:buFont typeface="Arial"/>
              <a:buNone/>
            </a:pPr>
            <a:r>
              <a:rPr lang="en"/>
              <a:t>nuanced storytelling, we ask our English-speaking host to provide a quick explanation</a:t>
            </a:r>
            <a:endParaRPr/>
          </a:p>
          <a:p>
            <a:pPr marL="0" lvl="0" indent="0" algn="l" rtl="0">
              <a:spcBef>
                <a:spcPts val="0"/>
              </a:spcBef>
              <a:spcAft>
                <a:spcPts val="0"/>
              </a:spcAft>
              <a:buClr>
                <a:schemeClr val="dk1"/>
              </a:buClr>
              <a:buSzPts val="1100"/>
              <a:buFont typeface="Arial"/>
              <a:buNone/>
            </a:pPr>
            <a:r>
              <a:rPr lang="en"/>
              <a:t>or translation.</a:t>
            </a:r>
            <a:endParaRPr/>
          </a:p>
          <a:p>
            <a:pPr marL="0" lvl="0" indent="0" algn="l" rtl="0">
              <a:spcBef>
                <a:spcPts val="0"/>
              </a:spcBef>
              <a:spcAft>
                <a:spcPts val="0"/>
              </a:spcAft>
              <a:buClr>
                <a:schemeClr val="dk1"/>
              </a:buClr>
              <a:buSzPts val="1100"/>
              <a:buFont typeface="Arial"/>
              <a:buNone/>
            </a:pPr>
            <a:r>
              <a:rPr lang="en"/>
              <a:t>● Finally, the host also interjects intermittently to summarize and contextualize the target</a:t>
            </a:r>
            <a:endParaRPr/>
          </a:p>
          <a:p>
            <a:pPr marL="0" lvl="0" indent="0" algn="l" rtl="0">
              <a:spcBef>
                <a:spcPts val="0"/>
              </a:spcBef>
              <a:spcAft>
                <a:spcPts val="0"/>
              </a:spcAft>
              <a:buClr>
                <a:schemeClr val="dk1"/>
              </a:buClr>
              <a:buSzPts val="1100"/>
              <a:buFont typeface="Arial"/>
              <a:buNone/>
            </a:pPr>
            <a:r>
              <a:rPr lang="en"/>
              <a:t>language sections. These interjections serve as guideposts for learners who’ve gotten a</a:t>
            </a:r>
            <a:endParaRPr/>
          </a:p>
          <a:p>
            <a:pPr marL="0" lvl="0" indent="0" algn="l" rtl="0">
              <a:spcBef>
                <a:spcPts val="0"/>
              </a:spcBef>
              <a:spcAft>
                <a:spcPts val="0"/>
              </a:spcAft>
              <a:buClr>
                <a:schemeClr val="dk1"/>
              </a:buClr>
              <a:buSzPts val="1100"/>
              <a:buFont typeface="Arial"/>
              <a:buNone/>
            </a:pPr>
            <a:r>
              <a:rPr lang="en"/>
              <a:t>bit lost or simply need a brain break before we launch into more Spanish or French.</a:t>
            </a:r>
            <a:endParaRPr/>
          </a:p>
          <a:p>
            <a:pPr marL="0" lvl="0" indent="0" algn="l" rtl="0">
              <a:spcBef>
                <a:spcPts val="0"/>
              </a:spcBef>
              <a:spcAft>
                <a:spcPts val="0"/>
              </a:spcAft>
              <a:buClr>
                <a:schemeClr val="dk1"/>
              </a:buClr>
              <a:buSzPts val="1100"/>
              <a:buFont typeface="Arial"/>
              <a:buNone/>
            </a:pPr>
            <a:r>
              <a:rPr lang="en"/>
              <a:t>So, even though podcasts are not language lessons, they can be, with your help!</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48d40b3aa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48d40b3a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To help you incorporate this as a teaching tool, we’ve designed supplementary materials to</a:t>
            </a:r>
            <a:endParaRPr dirty="0"/>
          </a:p>
          <a:p>
            <a:pPr marL="0" lvl="0" indent="0" algn="l" rtl="0">
              <a:spcBef>
                <a:spcPts val="0"/>
              </a:spcBef>
              <a:spcAft>
                <a:spcPts val="0"/>
              </a:spcAft>
              <a:buClr>
                <a:schemeClr val="dk1"/>
              </a:buClr>
              <a:buSzPts val="1100"/>
              <a:buFont typeface="Arial"/>
              <a:buNone/>
            </a:pPr>
            <a:r>
              <a:rPr lang="en" dirty="0"/>
              <a:t>accompany the podcast episodes. You can just print and copy, or you can modify to suit the</a:t>
            </a:r>
            <a:endParaRPr dirty="0"/>
          </a:p>
          <a:p>
            <a:pPr marL="0" lvl="0" indent="0" algn="l" rtl="0">
              <a:spcBef>
                <a:spcPts val="0"/>
              </a:spcBef>
              <a:spcAft>
                <a:spcPts val="0"/>
              </a:spcAft>
              <a:buClr>
                <a:schemeClr val="dk1"/>
              </a:buClr>
              <a:buSzPts val="1100"/>
              <a:buFont typeface="Arial"/>
              <a:buNone/>
            </a:pPr>
            <a:r>
              <a:rPr lang="en" dirty="0"/>
              <a:t>unique needs of your students.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If you find something that works really well for you, please tell us! Your insights will allow us</a:t>
            </a:r>
            <a:endParaRPr dirty="0"/>
          </a:p>
          <a:p>
            <a:pPr marL="0" lvl="0" indent="0" algn="l" rtl="0">
              <a:spcBef>
                <a:spcPts val="0"/>
              </a:spcBef>
              <a:spcAft>
                <a:spcPts val="0"/>
              </a:spcAft>
              <a:buClr>
                <a:schemeClr val="dk1"/>
              </a:buClr>
              <a:buSzPts val="1100"/>
              <a:buFont typeface="Arial"/>
              <a:buNone/>
            </a:pPr>
            <a:r>
              <a:rPr lang="en" dirty="0"/>
              <a:t>to improve, to share your ideas with more teachers, and ultimately to support you even more.</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48d40b3aa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48d40b3a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48d40b3aa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48d40b3aa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r>
              <a:rPr lang="en" sz="1400" b="1">
                <a:solidFill>
                  <a:srgbClr val="434343"/>
                </a:solidFill>
                <a:latin typeface="Nunito"/>
                <a:ea typeface="Nunito"/>
                <a:cs typeface="Nunito"/>
                <a:sym typeface="Nunito"/>
              </a:rPr>
              <a:t>Vocabulary list</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Clr>
                <a:schemeClr val="dk1"/>
              </a:buClr>
              <a:buSzPts val="1100"/>
              <a:buFont typeface="Arial"/>
              <a:buNone/>
            </a:pPr>
            <a:r>
              <a:rPr lang="en">
                <a:solidFill>
                  <a:srgbClr val="4C4C4C"/>
                </a:solidFill>
                <a:latin typeface="Nunito"/>
                <a:ea typeface="Nunito"/>
                <a:cs typeface="Nunito"/>
                <a:sym typeface="Nunito"/>
              </a:rPr>
              <a:t>Each worksheet begins with a list of useful vocabulary for understanding the episode. Want to get more creative?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Delete the English translations, and have students fill them in with a partner.</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Put each word on an index card, and have students play vocabulary games like charades or taboo to learn them.</a:t>
            </a:r>
            <a:endParaRPr>
              <a:solidFill>
                <a:schemeClr val="dk1"/>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Have students make their own flashcards. They can write the new word on one side, and put on the other side either the English translation, an image of the word (that they create or print), or a sentence in the target language that will help them recall the word’s meaning.</a:t>
            </a:r>
            <a:endParaRPr>
              <a:solidFill>
                <a:srgbClr val="4C4C4C"/>
              </a:solidFill>
              <a:latin typeface="Nunito"/>
              <a:ea typeface="Nunito"/>
              <a:cs typeface="Nunito"/>
              <a:sym typeface="Nunito"/>
            </a:endParaRPr>
          </a:p>
          <a:p>
            <a:pPr marL="0" lvl="0" indent="0" algn="l" rtl="0">
              <a:lnSpc>
                <a:spcPct val="115000"/>
              </a:lnSpc>
              <a:spcBef>
                <a:spcPts val="1600"/>
              </a:spcBef>
              <a:spcAft>
                <a:spcPts val="0"/>
              </a:spcAft>
              <a:buNone/>
            </a:pPr>
            <a:r>
              <a:rPr lang="en" sz="1400" b="1">
                <a:solidFill>
                  <a:srgbClr val="434343"/>
                </a:solidFill>
                <a:latin typeface="Nunito"/>
                <a:ea typeface="Nunito"/>
                <a:cs typeface="Nunito"/>
                <a:sym typeface="Nunito"/>
              </a:rPr>
              <a:t>Pre-listening questions</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None/>
            </a:pPr>
            <a:r>
              <a:rPr lang="en">
                <a:solidFill>
                  <a:srgbClr val="4C4C4C"/>
                </a:solidFill>
                <a:latin typeface="Nunito"/>
                <a:ea typeface="Nunito"/>
                <a:cs typeface="Nunito"/>
                <a:sym typeface="Nunito"/>
              </a:rPr>
              <a:t>These are designed to prime students before a longer listening activity. When students can predict a little bit of what they’re about to hear, they understand better and enjoy it more!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Discuss the questions together as a class.</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Do a Think-Pair-Share: let students stew on a question for a few moments, then tell a partner what they’re thinking, then finally share with the whole class.</a:t>
            </a:r>
            <a:endParaRPr>
              <a:solidFill>
                <a:srgbClr val="4C4C4C"/>
              </a:solidFill>
              <a:latin typeface="Nunito"/>
              <a:ea typeface="Nunito"/>
              <a:cs typeface="Nunito"/>
              <a:sym typeface="Nunito"/>
            </a:endParaRPr>
          </a:p>
          <a:p>
            <a:pPr marL="0" lvl="0" indent="0" algn="l" rtl="0">
              <a:lnSpc>
                <a:spcPct val="115000"/>
              </a:lnSpc>
              <a:spcBef>
                <a:spcPts val="1600"/>
              </a:spcBef>
              <a:spcAft>
                <a:spcPts val="0"/>
              </a:spcAft>
              <a:buClr>
                <a:schemeClr val="dk1"/>
              </a:buClr>
              <a:buSzPts val="1100"/>
              <a:buFont typeface="Arial"/>
              <a:buNone/>
            </a:pPr>
            <a:r>
              <a:rPr lang="en" sz="1400" b="1">
                <a:solidFill>
                  <a:srgbClr val="434343"/>
                </a:solidFill>
                <a:latin typeface="Nunito"/>
                <a:ea typeface="Nunito"/>
                <a:cs typeface="Nunito"/>
                <a:sym typeface="Nunito"/>
              </a:rPr>
              <a:t>Listening comprehension</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Clr>
                <a:schemeClr val="dk1"/>
              </a:buClr>
              <a:buSzPts val="1100"/>
              <a:buFont typeface="Arial"/>
              <a:buNone/>
            </a:pPr>
            <a:r>
              <a:rPr lang="en">
                <a:solidFill>
                  <a:srgbClr val="4C4C4C"/>
                </a:solidFill>
                <a:latin typeface="Nunito"/>
                <a:ea typeface="Nunito"/>
                <a:cs typeface="Nunito"/>
                <a:sym typeface="Nunito"/>
              </a:rPr>
              <a:t>You can stop the recording if you’re listening during class, or have students answer these for homework if they’re listening at home and encourage them to pause and rewind as necessary.. Some other ideas:</a:t>
            </a:r>
            <a:endParaRPr>
              <a:solidFill>
                <a:srgbClr val="4C4C4C"/>
              </a:solidFill>
              <a:latin typeface="Nunito"/>
              <a:ea typeface="Nunito"/>
              <a:cs typeface="Nunito"/>
              <a:sym typeface="Nunito"/>
            </a:endParaRPr>
          </a:p>
          <a:p>
            <a:pPr marL="457200" lvl="0" indent="0" algn="l" rtl="0">
              <a:lnSpc>
                <a:spcPct val="115000"/>
              </a:lnSpc>
              <a:spcBef>
                <a:spcPts val="0"/>
              </a:spcBef>
              <a:spcAft>
                <a:spcPts val="0"/>
              </a:spcAft>
              <a:buNone/>
            </a:pP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Consider whether to ask students to answer questions in English or in their learning  language. Answering in English will ensure everyone in the class has understood, while answering in the learning language will give them practice speaking and summarizing in the target language.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If students listen at home, ask them to come up with their own comprehension questions to ask a partner in class the next day.</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Have students make their own vocabulary lists as they listen, of words they’d like to learn.</a:t>
            </a:r>
            <a:endParaRPr>
              <a:solidFill>
                <a:srgbClr val="4C4C4C"/>
              </a:solidFill>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48d40b3aa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48d40b3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600"/>
              </a:spcBef>
              <a:spcAft>
                <a:spcPts val="0"/>
              </a:spcAft>
              <a:buClr>
                <a:schemeClr val="dk1"/>
              </a:buClr>
              <a:buSzPts val="1100"/>
              <a:buFont typeface="Arial"/>
              <a:buNone/>
            </a:pPr>
            <a:r>
              <a:rPr lang="en" sz="1400" b="1">
                <a:solidFill>
                  <a:srgbClr val="434343"/>
                </a:solidFill>
                <a:latin typeface="Nunito"/>
                <a:ea typeface="Nunito"/>
                <a:cs typeface="Nunito"/>
                <a:sym typeface="Nunito"/>
              </a:rPr>
              <a:t>Post-listening comprehension</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Clr>
                <a:schemeClr val="dk1"/>
              </a:buClr>
              <a:buSzPts val="1100"/>
              <a:buFont typeface="Arial"/>
              <a:buNone/>
            </a:pPr>
            <a:r>
              <a:rPr lang="en">
                <a:solidFill>
                  <a:srgbClr val="4C4C4C"/>
                </a:solidFill>
                <a:latin typeface="Nunito"/>
                <a:ea typeface="Nunito"/>
                <a:cs typeface="Nunito"/>
                <a:sym typeface="Nunito"/>
              </a:rPr>
              <a:t>These ask students to put it all together and understand the story as a whole. Additional post-listening comprehension activities could include:</a:t>
            </a:r>
            <a:endParaRPr>
              <a:solidFill>
                <a:srgbClr val="4C4C4C"/>
              </a:solidFill>
              <a:latin typeface="Nunito"/>
              <a:ea typeface="Nunito"/>
              <a:cs typeface="Nunito"/>
              <a:sym typeface="Nunito"/>
            </a:endParaRPr>
          </a:p>
          <a:p>
            <a:pPr marL="457200" lvl="0" indent="0" algn="l" rtl="0">
              <a:lnSpc>
                <a:spcPct val="115000"/>
              </a:lnSpc>
              <a:spcBef>
                <a:spcPts val="0"/>
              </a:spcBef>
              <a:spcAft>
                <a:spcPts val="0"/>
              </a:spcAft>
              <a:buNone/>
            </a:pP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Have students draw the story in 4 frames: (1) who is the protagonist; (2) what is the obstacle encountered; (3) what does the protagonist do in response; (4) how is s/he changed at the end.</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Ask students to write a summary of the episode. It must be 50 words or less. They can then compare their summaries with the actual summary on the website.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Show students the image associated with the episode on the website. Ask them if they think it’s a good selection, and why or why not. If they could choose a single image to describe the episode, what would it look like?</a:t>
            </a:r>
            <a:endParaRPr>
              <a:solidFill>
                <a:srgbClr val="4C4C4C"/>
              </a:solidFill>
              <a:latin typeface="Nunito"/>
              <a:ea typeface="Nunito"/>
              <a:cs typeface="Nunito"/>
              <a:sym typeface="Nunito"/>
            </a:endParaRPr>
          </a:p>
          <a:p>
            <a:pPr marL="0" lvl="0" indent="0" algn="l" rtl="0">
              <a:lnSpc>
                <a:spcPct val="115000"/>
              </a:lnSpc>
              <a:spcBef>
                <a:spcPts val="1600"/>
              </a:spcBef>
              <a:spcAft>
                <a:spcPts val="0"/>
              </a:spcAft>
              <a:buClr>
                <a:schemeClr val="dk1"/>
              </a:buClr>
              <a:buSzPts val="1100"/>
              <a:buFont typeface="Arial"/>
              <a:buNone/>
            </a:pPr>
            <a:r>
              <a:rPr lang="en" sz="1400" b="1">
                <a:solidFill>
                  <a:srgbClr val="434343"/>
                </a:solidFill>
                <a:latin typeface="Nunito"/>
                <a:ea typeface="Nunito"/>
                <a:cs typeface="Nunito"/>
                <a:sym typeface="Nunito"/>
              </a:rPr>
              <a:t>Discussion</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Clr>
                <a:schemeClr val="dk1"/>
              </a:buClr>
              <a:buSzPts val="1100"/>
              <a:buFont typeface="Arial"/>
              <a:buNone/>
            </a:pPr>
            <a:r>
              <a:rPr lang="en">
                <a:solidFill>
                  <a:srgbClr val="4C4C4C"/>
                </a:solidFill>
                <a:latin typeface="Nunito"/>
                <a:ea typeface="Nunito"/>
                <a:cs typeface="Nunito"/>
                <a:sym typeface="Nunito"/>
              </a:rPr>
              <a:t>These questions help students to move beyond just comprehending what happened, and to think critically about the protagonist, the story, and how it is told. More ideas:</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Does this story relate to other things they’ve studied in your class? In another subject? Ask them to think about interdisciplinary connections across courses or units.</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Make it personal! We’ve included at least one personal question in each worksheet, but you know your students best! What aspects of the episode might resonate with them? Have they, your school, or your town experienced something related to the theme of the episode?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Want to practice grammar? Ask students to write about what happened </a:t>
            </a:r>
            <a:r>
              <a:rPr lang="en" i="1">
                <a:solidFill>
                  <a:srgbClr val="4C4C4C"/>
                </a:solidFill>
                <a:latin typeface="Nunito"/>
                <a:ea typeface="Nunito"/>
                <a:cs typeface="Nunito"/>
                <a:sym typeface="Nunito"/>
              </a:rPr>
              <a:t>before </a:t>
            </a:r>
            <a:r>
              <a:rPr lang="en">
                <a:solidFill>
                  <a:srgbClr val="4C4C4C"/>
                </a:solidFill>
                <a:latin typeface="Nunito"/>
                <a:ea typeface="Nunito"/>
                <a:cs typeface="Nunito"/>
                <a:sym typeface="Nunito"/>
              </a:rPr>
              <a:t>we meet the protagonist using past tenses, or about what the protagonist will do next, using the future tense. Make them justify their ideas based on what they’ve gleaned from the story.</a:t>
            </a:r>
            <a:endParaRPr>
              <a:solidFill>
                <a:srgbClr val="4C4C4C"/>
              </a:solidFill>
              <a:latin typeface="Nunito"/>
              <a:ea typeface="Nunito"/>
              <a:cs typeface="Nunito"/>
              <a:sym typeface="Nunito"/>
            </a:endParaRPr>
          </a:p>
          <a:p>
            <a:pPr marL="0" lvl="0" indent="0" algn="l" rtl="0">
              <a:lnSpc>
                <a:spcPct val="115000"/>
              </a:lnSpc>
              <a:spcBef>
                <a:spcPts val="0"/>
              </a:spcBef>
              <a:spcAft>
                <a:spcPts val="0"/>
              </a:spcAft>
              <a:buNone/>
            </a:pPr>
            <a:endParaRPr>
              <a:solidFill>
                <a:srgbClr val="4C4C4C"/>
              </a:solidFill>
              <a:latin typeface="Nunito"/>
              <a:ea typeface="Nunito"/>
              <a:cs typeface="Nunito"/>
              <a:sym typeface="Nunito"/>
            </a:endParaRPr>
          </a:p>
          <a:p>
            <a:pPr marL="0" lvl="0" indent="0" algn="l" rtl="0">
              <a:lnSpc>
                <a:spcPct val="115000"/>
              </a:lnSpc>
              <a:spcBef>
                <a:spcPts val="1600"/>
              </a:spcBef>
              <a:spcAft>
                <a:spcPts val="0"/>
              </a:spcAft>
              <a:buClr>
                <a:schemeClr val="dk1"/>
              </a:buClr>
              <a:buSzPts val="1100"/>
              <a:buFont typeface="Arial"/>
              <a:buNone/>
            </a:pPr>
            <a:r>
              <a:rPr lang="en" sz="1400" b="1">
                <a:solidFill>
                  <a:srgbClr val="434343"/>
                </a:solidFill>
                <a:latin typeface="Nunito"/>
                <a:ea typeface="Nunito"/>
                <a:cs typeface="Nunito"/>
                <a:sym typeface="Nunito"/>
              </a:rPr>
              <a:t>More fun stuff</a:t>
            </a:r>
            <a:endParaRPr sz="1400" b="1">
              <a:solidFill>
                <a:srgbClr val="434343"/>
              </a:solidFill>
              <a:latin typeface="Nunito"/>
              <a:ea typeface="Nunito"/>
              <a:cs typeface="Nunito"/>
              <a:sym typeface="Nunito"/>
            </a:endParaRPr>
          </a:p>
          <a:p>
            <a:pPr marL="0" lvl="0" indent="0" algn="l" rtl="0">
              <a:lnSpc>
                <a:spcPct val="115000"/>
              </a:lnSpc>
              <a:spcBef>
                <a:spcPts val="400"/>
              </a:spcBef>
              <a:spcAft>
                <a:spcPts val="0"/>
              </a:spcAft>
              <a:buClr>
                <a:schemeClr val="dk1"/>
              </a:buClr>
              <a:buSzPts val="1100"/>
              <a:buFont typeface="Arial"/>
              <a:buNone/>
            </a:pPr>
            <a:r>
              <a:rPr lang="en">
                <a:solidFill>
                  <a:srgbClr val="4C4C4C"/>
                </a:solidFill>
                <a:latin typeface="Nunito"/>
                <a:ea typeface="Nunito"/>
                <a:cs typeface="Nunito"/>
                <a:sym typeface="Nunito"/>
              </a:rPr>
              <a:t>These activities are meant to encourage students to use the target language outside of the classroom, in hands-on activities and everyday situations. Other possibilities:</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Brainstorm other topics to research with your students, then assign those topics to groups for a research activity (remember: “research” is not just online searches and articles! Interview people in your town or school, visit monuments, and look at popular materials like magazines, blogs, and advertisements to glean more cultural information about a topic).</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Have students plan a trip to the area focused on in the episode. What would they visit, when would they go, what would they need to pack or prepare?</a:t>
            </a:r>
            <a:endParaRPr>
              <a:solidFill>
                <a:srgbClr val="4C4C4C"/>
              </a:solidFill>
              <a:latin typeface="Nunito"/>
              <a:ea typeface="Nunito"/>
              <a:cs typeface="Nunito"/>
              <a:sym typeface="Nunito"/>
            </a:endParaRPr>
          </a:p>
          <a:p>
            <a:pPr marL="457200" lvl="0"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If you use Integrated Performance Assessment, you could consider this an opportunity to do a more presentational activity, since the earlier activities are more interpretive and interpersonal:</a:t>
            </a:r>
            <a:endParaRPr>
              <a:solidFill>
                <a:srgbClr val="4C4C4C"/>
              </a:solidFill>
              <a:latin typeface="Nunito"/>
              <a:ea typeface="Nunito"/>
              <a:cs typeface="Nunito"/>
              <a:sym typeface="Nunito"/>
            </a:endParaRPr>
          </a:p>
          <a:p>
            <a:pPr marL="914400" lvl="1"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Have students work in pairs to create their own podcast episode. One plays the host and the other the protagonist. They meet five years later and continue the discussion.</a:t>
            </a:r>
            <a:endParaRPr>
              <a:solidFill>
                <a:srgbClr val="4C4C4C"/>
              </a:solidFill>
              <a:latin typeface="Nunito"/>
              <a:ea typeface="Nunito"/>
              <a:cs typeface="Nunito"/>
              <a:sym typeface="Nunito"/>
            </a:endParaRPr>
          </a:p>
          <a:p>
            <a:pPr marL="914400" lvl="1" indent="-298450" algn="l" rtl="0">
              <a:lnSpc>
                <a:spcPct val="115000"/>
              </a:lnSpc>
              <a:spcBef>
                <a:spcPts val="0"/>
              </a:spcBef>
              <a:spcAft>
                <a:spcPts val="0"/>
              </a:spcAft>
              <a:buClr>
                <a:srgbClr val="4C4C4C"/>
              </a:buClr>
              <a:buSzPts val="1100"/>
              <a:buFont typeface="Nunito"/>
              <a:buChar char="○"/>
            </a:pPr>
            <a:r>
              <a:rPr lang="en">
                <a:solidFill>
                  <a:srgbClr val="4C4C4C"/>
                </a:solidFill>
                <a:latin typeface="Nunito"/>
                <a:ea typeface="Nunito"/>
                <a:cs typeface="Nunito"/>
                <a:sym typeface="Nunito"/>
              </a:rPr>
              <a:t>Students must give an oral pitch to the producers at Duolingo for a new podcast episode. You, another student, or the whole class could play the role of producer asking questions about their pitch.</a:t>
            </a:r>
            <a:endParaRPr>
              <a:solidFill>
                <a:srgbClr val="4C4C4C"/>
              </a:solidFill>
              <a:latin typeface="Nunito"/>
              <a:ea typeface="Nunito"/>
              <a:cs typeface="Nunito"/>
              <a:sym typeface="Nunito"/>
            </a:endParaRPr>
          </a:p>
          <a:p>
            <a:pPr marL="0" lvl="0" indent="0" algn="l" rtl="0">
              <a:lnSpc>
                <a:spcPct val="115000"/>
              </a:lnSpc>
              <a:spcBef>
                <a:spcPts val="0"/>
              </a:spcBef>
              <a:spcAft>
                <a:spcPts val="0"/>
              </a:spcAft>
              <a:buNone/>
            </a:pPr>
            <a:endParaRPr>
              <a:solidFill>
                <a:srgbClr val="4C4C4C"/>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646133eb3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646133eb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our podcast guides: in our shared google drive where we share resources, you’ll find both English and French or Spanish podcast guides!  https://bit.ly/3fYZpPY</a:t>
            </a:r>
            <a:endParaRPr/>
          </a:p>
          <a:p>
            <a:pPr marL="0" lvl="0" indent="0" algn="l" rtl="0">
              <a:spcBef>
                <a:spcPts val="0"/>
              </a:spcBef>
              <a:spcAft>
                <a:spcPts val="0"/>
              </a:spcAft>
              <a:buNone/>
            </a:pPr>
            <a:endParaRPr/>
          </a:p>
          <a:p>
            <a:pPr marL="0" lvl="0" indent="0" algn="l" rtl="0">
              <a:spcBef>
                <a:spcPts val="0"/>
              </a:spcBef>
              <a:spcAft>
                <a:spcPts val="0"/>
              </a:spcAft>
              <a:buNone/>
            </a:pPr>
            <a:r>
              <a:rPr lang="en"/>
              <a:t>Link to the desktop podcasts: </a:t>
            </a:r>
            <a:r>
              <a:rPr lang="en" u="sng">
                <a:solidFill>
                  <a:schemeClr val="hlink"/>
                </a:solidFill>
                <a:hlinkClick r:id="rId3"/>
              </a:rPr>
              <a:t>https://podcast.duolingo.com/</a:t>
            </a:r>
            <a:r>
              <a:rPr lang="en"/>
              <a:t> </a:t>
            </a:r>
            <a:br>
              <a:rPr lang="en"/>
            </a:br>
            <a:br>
              <a:rPr lang="en"/>
            </a:br>
            <a:r>
              <a:rPr lang="en"/>
              <a:t>Pamela in the Educator’s Network pointed out that the Spanish and English podcasts were available on YouTube and that the visual aids were helpful for students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a79f8147e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a79f8147e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You can use our handout “Duolingo podcast listening notes” to help you students take notes while listening either in their native language, or their learning language to make it even more challenging! Any new words that students learned during the podcasts could be used to make flashcards or shared and reviewed together as a class in the form of a vocabulary game for example. </a:t>
            </a:r>
            <a:br>
              <a:rPr lang="en"/>
            </a:br>
            <a:endParaRPr/>
          </a:p>
          <a:p>
            <a:pPr marL="0" lvl="0" indent="0" algn="l" rtl="0">
              <a:spcBef>
                <a:spcPts val="0"/>
              </a:spcBef>
              <a:spcAft>
                <a:spcPts val="0"/>
              </a:spcAft>
              <a:buNone/>
            </a:pPr>
            <a:r>
              <a:rPr lang="en"/>
              <a:t>Another great way to get those new vocabulary words really ingrained into their memory is to get them using them in their own sentences. I would even suggest flipping these listening notes over and asking students to start writing any sentences they’d like in the target language that include the new vocabulary. If the sentences are silly like some Duolingo sentences are, even better! Have students share them in class and see which sentences get the most laughs.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48d40b3a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48d40b3a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A570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48750" y="1056000"/>
            <a:ext cx="5207100" cy="22827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6400"/>
              <a:buFont typeface="Comfortaa"/>
              <a:buNone/>
              <a:defRPr sz="6400">
                <a:latin typeface="Comfortaa"/>
                <a:ea typeface="Comfortaa"/>
                <a:cs typeface="Comfortaa"/>
                <a:sym typeface="Comfortaa"/>
              </a:defRPr>
            </a:lvl1pPr>
            <a:lvl2pPr lvl="1">
              <a:lnSpc>
                <a:spcPct val="70000"/>
              </a:lnSpc>
              <a:spcBef>
                <a:spcPts val="0"/>
              </a:spcBef>
              <a:spcAft>
                <a:spcPts val="0"/>
              </a:spcAft>
              <a:buSzPts val="6500"/>
              <a:buNone/>
              <a:defRPr sz="6500"/>
            </a:lvl2pPr>
            <a:lvl3pPr lvl="2">
              <a:lnSpc>
                <a:spcPct val="70000"/>
              </a:lnSpc>
              <a:spcBef>
                <a:spcPts val="0"/>
              </a:spcBef>
              <a:spcAft>
                <a:spcPts val="0"/>
              </a:spcAft>
              <a:buSzPts val="6500"/>
              <a:buNone/>
              <a:defRPr sz="6500"/>
            </a:lvl3pPr>
            <a:lvl4pPr lvl="3">
              <a:lnSpc>
                <a:spcPct val="70000"/>
              </a:lnSpc>
              <a:spcBef>
                <a:spcPts val="0"/>
              </a:spcBef>
              <a:spcAft>
                <a:spcPts val="0"/>
              </a:spcAft>
              <a:buSzPts val="6500"/>
              <a:buNone/>
              <a:defRPr sz="6500"/>
            </a:lvl4pPr>
            <a:lvl5pPr lvl="4">
              <a:lnSpc>
                <a:spcPct val="70000"/>
              </a:lnSpc>
              <a:spcBef>
                <a:spcPts val="0"/>
              </a:spcBef>
              <a:spcAft>
                <a:spcPts val="0"/>
              </a:spcAft>
              <a:buSzPts val="6500"/>
              <a:buNone/>
              <a:defRPr sz="6500"/>
            </a:lvl5pPr>
            <a:lvl6pPr lvl="5">
              <a:lnSpc>
                <a:spcPct val="70000"/>
              </a:lnSpc>
              <a:spcBef>
                <a:spcPts val="0"/>
              </a:spcBef>
              <a:spcAft>
                <a:spcPts val="0"/>
              </a:spcAft>
              <a:buSzPts val="6500"/>
              <a:buNone/>
              <a:defRPr sz="6500"/>
            </a:lvl6pPr>
            <a:lvl7pPr lvl="6">
              <a:lnSpc>
                <a:spcPct val="70000"/>
              </a:lnSpc>
              <a:spcBef>
                <a:spcPts val="0"/>
              </a:spcBef>
              <a:spcAft>
                <a:spcPts val="0"/>
              </a:spcAft>
              <a:buSzPts val="6500"/>
              <a:buNone/>
              <a:defRPr sz="6500"/>
            </a:lvl7pPr>
            <a:lvl8pPr lvl="7">
              <a:lnSpc>
                <a:spcPct val="70000"/>
              </a:lnSpc>
              <a:spcBef>
                <a:spcPts val="0"/>
              </a:spcBef>
              <a:spcAft>
                <a:spcPts val="0"/>
              </a:spcAft>
              <a:buSzPts val="6500"/>
              <a:buNone/>
              <a:defRPr sz="6500"/>
            </a:lvl8pPr>
            <a:lvl9pPr lvl="8">
              <a:lnSpc>
                <a:spcPct val="70000"/>
              </a:lnSpc>
              <a:spcBef>
                <a:spcPts val="0"/>
              </a:spcBef>
              <a:spcAft>
                <a:spcPts val="0"/>
              </a:spcAft>
              <a:buSzPts val="6500"/>
              <a:buNone/>
              <a:defRPr sz="65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title" idx="2"/>
          </p:nvPr>
        </p:nvSpPr>
        <p:spPr>
          <a:xfrm>
            <a:off x="448750" y="3774750"/>
            <a:ext cx="3014700" cy="959400"/>
          </a:xfrm>
          <a:prstGeom prst="rect">
            <a:avLst/>
          </a:prstGeom>
        </p:spPr>
        <p:txBody>
          <a:bodyPr spcFirstLastPara="1" wrap="square" lIns="91425" tIns="91425" rIns="91425" bIns="91425" anchor="t" anchorCtr="0">
            <a:normAutofit/>
          </a:bodyPr>
          <a:lstStyle>
            <a:lvl1pPr lvl="0">
              <a:spcBef>
                <a:spcPts val="0"/>
              </a:spcBef>
              <a:spcAft>
                <a:spcPts val="0"/>
              </a:spcAft>
              <a:buSzPts val="2400"/>
              <a:buFont typeface="Nunito SemiBold"/>
              <a:buNone/>
              <a:defRPr sz="2400">
                <a:latin typeface="Nunito SemiBold"/>
                <a:ea typeface="Nunito SemiBold"/>
                <a:cs typeface="Nunito SemiBold"/>
                <a:sym typeface="Nunito SemiBold"/>
              </a:defRPr>
            </a:lvl1pPr>
            <a:lvl2pPr lvl="1">
              <a:spcBef>
                <a:spcPts val="0"/>
              </a:spcBef>
              <a:spcAft>
                <a:spcPts val="0"/>
              </a:spcAft>
              <a:buSzPts val="2800"/>
              <a:buFont typeface="Nunito SemiBold"/>
              <a:buNone/>
              <a:defRPr>
                <a:latin typeface="Nunito SemiBold"/>
                <a:ea typeface="Nunito SemiBold"/>
                <a:cs typeface="Nunito SemiBold"/>
                <a:sym typeface="Nunito SemiBold"/>
              </a:defRPr>
            </a:lvl2pPr>
            <a:lvl3pPr lvl="2">
              <a:spcBef>
                <a:spcPts val="0"/>
              </a:spcBef>
              <a:spcAft>
                <a:spcPts val="0"/>
              </a:spcAft>
              <a:buSzPts val="2800"/>
              <a:buFont typeface="Nunito SemiBold"/>
              <a:buNone/>
              <a:defRPr>
                <a:latin typeface="Nunito SemiBold"/>
                <a:ea typeface="Nunito SemiBold"/>
                <a:cs typeface="Nunito SemiBold"/>
                <a:sym typeface="Nunito SemiBold"/>
              </a:defRPr>
            </a:lvl3pPr>
            <a:lvl4pPr lvl="3">
              <a:spcBef>
                <a:spcPts val="0"/>
              </a:spcBef>
              <a:spcAft>
                <a:spcPts val="0"/>
              </a:spcAft>
              <a:buSzPts val="2800"/>
              <a:buFont typeface="Nunito SemiBold"/>
              <a:buNone/>
              <a:defRPr>
                <a:latin typeface="Nunito SemiBold"/>
                <a:ea typeface="Nunito SemiBold"/>
                <a:cs typeface="Nunito SemiBold"/>
                <a:sym typeface="Nunito SemiBold"/>
              </a:defRPr>
            </a:lvl4pPr>
            <a:lvl5pPr lvl="4">
              <a:spcBef>
                <a:spcPts val="0"/>
              </a:spcBef>
              <a:spcAft>
                <a:spcPts val="0"/>
              </a:spcAft>
              <a:buSzPts val="2800"/>
              <a:buFont typeface="Nunito SemiBold"/>
              <a:buNone/>
              <a:defRPr>
                <a:latin typeface="Nunito SemiBold"/>
                <a:ea typeface="Nunito SemiBold"/>
                <a:cs typeface="Nunito SemiBold"/>
                <a:sym typeface="Nunito SemiBold"/>
              </a:defRPr>
            </a:lvl5pPr>
            <a:lvl6pPr lvl="5">
              <a:spcBef>
                <a:spcPts val="0"/>
              </a:spcBef>
              <a:spcAft>
                <a:spcPts val="0"/>
              </a:spcAft>
              <a:buSzPts val="2800"/>
              <a:buFont typeface="Nunito SemiBold"/>
              <a:buNone/>
              <a:defRPr>
                <a:latin typeface="Nunito SemiBold"/>
                <a:ea typeface="Nunito SemiBold"/>
                <a:cs typeface="Nunito SemiBold"/>
                <a:sym typeface="Nunito SemiBold"/>
              </a:defRPr>
            </a:lvl6pPr>
            <a:lvl7pPr lvl="6">
              <a:spcBef>
                <a:spcPts val="0"/>
              </a:spcBef>
              <a:spcAft>
                <a:spcPts val="0"/>
              </a:spcAft>
              <a:buSzPts val="2800"/>
              <a:buFont typeface="Nunito SemiBold"/>
              <a:buNone/>
              <a:defRPr>
                <a:latin typeface="Nunito SemiBold"/>
                <a:ea typeface="Nunito SemiBold"/>
                <a:cs typeface="Nunito SemiBold"/>
                <a:sym typeface="Nunito SemiBold"/>
              </a:defRPr>
            </a:lvl7pPr>
            <a:lvl8pPr lvl="7">
              <a:spcBef>
                <a:spcPts val="0"/>
              </a:spcBef>
              <a:spcAft>
                <a:spcPts val="0"/>
              </a:spcAft>
              <a:buSzPts val="2800"/>
              <a:buFont typeface="Nunito SemiBold"/>
              <a:buNone/>
              <a:defRPr>
                <a:latin typeface="Nunito SemiBold"/>
                <a:ea typeface="Nunito SemiBold"/>
                <a:cs typeface="Nunito SemiBold"/>
                <a:sym typeface="Nunito SemiBold"/>
              </a:defRPr>
            </a:lvl8pPr>
            <a:lvl9pPr lvl="8">
              <a:spcBef>
                <a:spcPts val="0"/>
              </a:spcBef>
              <a:spcAft>
                <a:spcPts val="0"/>
              </a:spcAft>
              <a:buSzPts val="2800"/>
              <a:buFont typeface="Nunito SemiBold"/>
              <a:buNone/>
              <a:defRPr>
                <a:latin typeface="Nunito SemiBold"/>
                <a:ea typeface="Nunito SemiBold"/>
                <a:cs typeface="Nunito SemiBold"/>
                <a:sym typeface="Nunito SemiBo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4">
  <p:cSld name="TITLE_AND_BODY_4">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A570FF"/>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63850" y="2150850"/>
            <a:ext cx="62163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Comfortaa"/>
              <a:buNone/>
              <a:defRPr sz="4800">
                <a:latin typeface="Comfortaa"/>
                <a:ea typeface="Comfortaa"/>
                <a:cs typeface="Comfortaa"/>
                <a:sym typeface="Comfortaa"/>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500550" y="1132275"/>
            <a:ext cx="81201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17500">
              <a:spcBef>
                <a:spcPts val="0"/>
              </a:spcBef>
              <a:spcAft>
                <a:spcPts val="0"/>
              </a:spcAft>
              <a:buSzPts val="1400"/>
              <a:buFont typeface="Nunito"/>
              <a:buChar char="○"/>
              <a:defRPr>
                <a:latin typeface="Nunito"/>
                <a:ea typeface="Nunito"/>
                <a:cs typeface="Nunito"/>
                <a:sym typeface="Nunito"/>
              </a:defRPr>
            </a:lvl2pPr>
            <a:lvl3pPr marL="1371600" lvl="2" indent="-317500">
              <a:spcBef>
                <a:spcPts val="0"/>
              </a:spcBef>
              <a:spcAft>
                <a:spcPts val="0"/>
              </a:spcAft>
              <a:buSzPts val="1400"/>
              <a:buFont typeface="Nunito"/>
              <a:buChar char="■"/>
              <a:defRPr>
                <a:latin typeface="Nunito"/>
                <a:ea typeface="Nunito"/>
                <a:cs typeface="Nunito"/>
                <a:sym typeface="Nunito"/>
              </a:defRPr>
            </a:lvl3pPr>
            <a:lvl4pPr marL="1828800" lvl="3" indent="-317500">
              <a:spcBef>
                <a:spcPts val="0"/>
              </a:spcBef>
              <a:spcAft>
                <a:spcPts val="0"/>
              </a:spcAft>
              <a:buSzPts val="1400"/>
              <a:buFont typeface="Nunito"/>
              <a:buChar char="●"/>
              <a:defRPr>
                <a:latin typeface="Nunito"/>
                <a:ea typeface="Nunito"/>
                <a:cs typeface="Nunito"/>
                <a:sym typeface="Nunito"/>
              </a:defRPr>
            </a:lvl4pPr>
            <a:lvl5pPr marL="2286000" lvl="4" indent="-317500">
              <a:spcBef>
                <a:spcPts val="0"/>
              </a:spcBef>
              <a:spcAft>
                <a:spcPts val="0"/>
              </a:spcAft>
              <a:buSzPts val="1400"/>
              <a:buFont typeface="Nunito"/>
              <a:buChar char="○"/>
              <a:defRPr>
                <a:latin typeface="Nunito"/>
                <a:ea typeface="Nunito"/>
                <a:cs typeface="Nunito"/>
                <a:sym typeface="Nunito"/>
              </a:defRPr>
            </a:lvl5pPr>
            <a:lvl6pPr marL="2743200" lvl="5" indent="-317500">
              <a:spcBef>
                <a:spcPts val="0"/>
              </a:spcBef>
              <a:spcAft>
                <a:spcPts val="0"/>
              </a:spcAft>
              <a:buSzPts val="1400"/>
              <a:buFont typeface="Nunito"/>
              <a:buChar char="■"/>
              <a:defRPr>
                <a:latin typeface="Nunito"/>
                <a:ea typeface="Nunito"/>
                <a:cs typeface="Nunito"/>
                <a:sym typeface="Nunito"/>
              </a:defRPr>
            </a:lvl6pPr>
            <a:lvl7pPr marL="3200400" lvl="6" indent="-317500">
              <a:spcBef>
                <a:spcPts val="0"/>
              </a:spcBef>
              <a:spcAft>
                <a:spcPts val="0"/>
              </a:spcAft>
              <a:buSzPts val="1400"/>
              <a:buFont typeface="Nunito"/>
              <a:buChar char="●"/>
              <a:defRPr>
                <a:latin typeface="Nunito"/>
                <a:ea typeface="Nunito"/>
                <a:cs typeface="Nunito"/>
                <a:sym typeface="Nunito"/>
              </a:defRPr>
            </a:lvl7pPr>
            <a:lvl8pPr marL="3657600" lvl="7" indent="-317500">
              <a:spcBef>
                <a:spcPts val="0"/>
              </a:spcBef>
              <a:spcAft>
                <a:spcPts val="0"/>
              </a:spcAft>
              <a:buSzPts val="1400"/>
              <a:buFont typeface="Nunito"/>
              <a:buChar char="○"/>
              <a:defRPr>
                <a:latin typeface="Nunito"/>
                <a:ea typeface="Nunito"/>
                <a:cs typeface="Nunito"/>
                <a:sym typeface="Nunito"/>
              </a:defRPr>
            </a:lvl8pPr>
            <a:lvl9pPr marL="4114800" lvl="8" indent="-317500">
              <a:spcBef>
                <a:spcPts val="0"/>
              </a:spcBef>
              <a:spcAft>
                <a:spcPts val="0"/>
              </a:spcAft>
              <a:buSzPts val="1400"/>
              <a:buFont typeface="Nunito"/>
              <a:buChar char="■"/>
              <a:defRPr>
                <a:latin typeface="Nunito"/>
                <a:ea typeface="Nunito"/>
                <a:cs typeface="Nunito"/>
                <a:sym typeface="Nunito"/>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4"/>
          <p:cNvSpPr txBox="1">
            <a:spLocks noGrp="1"/>
          </p:cNvSpPr>
          <p:nvPr>
            <p:ph type="subTitle" idx="2"/>
          </p:nvPr>
        </p:nvSpPr>
        <p:spPr>
          <a:xfrm>
            <a:off x="448475" y="345125"/>
            <a:ext cx="81723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598050" y="1152475"/>
            <a:ext cx="37311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Nunito"/>
              <a:buChar char="●"/>
              <a:defRPr sz="1400">
                <a:latin typeface="Nunito"/>
                <a:ea typeface="Nunito"/>
                <a:cs typeface="Nunito"/>
                <a:sym typeface="Nunito"/>
              </a:defRPr>
            </a:lvl1pPr>
            <a:lvl2pPr marL="914400" lvl="1" indent="-304800">
              <a:spcBef>
                <a:spcPts val="0"/>
              </a:spcBef>
              <a:spcAft>
                <a:spcPts val="0"/>
              </a:spcAft>
              <a:buSzPts val="1200"/>
              <a:buFont typeface="Nunito"/>
              <a:buChar char="○"/>
              <a:defRPr sz="1200">
                <a:latin typeface="Nunito"/>
                <a:ea typeface="Nunito"/>
                <a:cs typeface="Nunito"/>
                <a:sym typeface="Nunito"/>
              </a:defRPr>
            </a:lvl2pPr>
            <a:lvl3pPr marL="1371600" lvl="2" indent="-304800">
              <a:spcBef>
                <a:spcPts val="0"/>
              </a:spcBef>
              <a:spcAft>
                <a:spcPts val="0"/>
              </a:spcAft>
              <a:buSzPts val="1200"/>
              <a:buFont typeface="Nunito"/>
              <a:buChar char="■"/>
              <a:defRPr sz="1200">
                <a:latin typeface="Nunito"/>
                <a:ea typeface="Nunito"/>
                <a:cs typeface="Nunito"/>
                <a:sym typeface="Nunito"/>
              </a:defRPr>
            </a:lvl3pPr>
            <a:lvl4pPr marL="1828800" lvl="3" indent="-304800">
              <a:spcBef>
                <a:spcPts val="0"/>
              </a:spcBef>
              <a:spcAft>
                <a:spcPts val="0"/>
              </a:spcAft>
              <a:buSzPts val="1200"/>
              <a:buFont typeface="Nunito"/>
              <a:buChar char="●"/>
              <a:defRPr sz="1200">
                <a:latin typeface="Nunito"/>
                <a:ea typeface="Nunito"/>
                <a:cs typeface="Nunito"/>
                <a:sym typeface="Nunito"/>
              </a:defRPr>
            </a:lvl4pPr>
            <a:lvl5pPr marL="2286000" lvl="4" indent="-304800">
              <a:spcBef>
                <a:spcPts val="0"/>
              </a:spcBef>
              <a:spcAft>
                <a:spcPts val="0"/>
              </a:spcAft>
              <a:buSzPts val="1200"/>
              <a:buFont typeface="Nunito"/>
              <a:buChar char="○"/>
              <a:defRPr sz="1200">
                <a:latin typeface="Nunito"/>
                <a:ea typeface="Nunito"/>
                <a:cs typeface="Nunito"/>
                <a:sym typeface="Nunito"/>
              </a:defRPr>
            </a:lvl5pPr>
            <a:lvl6pPr marL="2743200" lvl="5" indent="-304800">
              <a:spcBef>
                <a:spcPts val="0"/>
              </a:spcBef>
              <a:spcAft>
                <a:spcPts val="0"/>
              </a:spcAft>
              <a:buSzPts val="1200"/>
              <a:buFont typeface="Nunito"/>
              <a:buChar char="■"/>
              <a:defRPr sz="1200">
                <a:latin typeface="Nunito"/>
                <a:ea typeface="Nunito"/>
                <a:cs typeface="Nunito"/>
                <a:sym typeface="Nunito"/>
              </a:defRPr>
            </a:lvl6pPr>
            <a:lvl7pPr marL="3200400" lvl="6" indent="-304800">
              <a:spcBef>
                <a:spcPts val="0"/>
              </a:spcBef>
              <a:spcAft>
                <a:spcPts val="0"/>
              </a:spcAft>
              <a:buSzPts val="1200"/>
              <a:buFont typeface="Nunito"/>
              <a:buChar char="●"/>
              <a:defRPr sz="1200">
                <a:latin typeface="Nunito"/>
                <a:ea typeface="Nunito"/>
                <a:cs typeface="Nunito"/>
                <a:sym typeface="Nunito"/>
              </a:defRPr>
            </a:lvl7pPr>
            <a:lvl8pPr marL="3657600" lvl="7" indent="-304800">
              <a:spcBef>
                <a:spcPts val="0"/>
              </a:spcBef>
              <a:spcAft>
                <a:spcPts val="0"/>
              </a:spcAft>
              <a:buSzPts val="1200"/>
              <a:buFont typeface="Nunito"/>
              <a:buChar char="○"/>
              <a:defRPr sz="1200">
                <a:latin typeface="Nunito"/>
                <a:ea typeface="Nunito"/>
                <a:cs typeface="Nunito"/>
                <a:sym typeface="Nunito"/>
              </a:defRPr>
            </a:lvl8pPr>
            <a:lvl9pPr marL="4114800" lvl="8" indent="-304800">
              <a:spcBef>
                <a:spcPts val="0"/>
              </a:spcBef>
              <a:spcAft>
                <a:spcPts val="0"/>
              </a:spcAft>
              <a:buSzPts val="1200"/>
              <a:buFont typeface="Nunito"/>
              <a:buChar char="■"/>
              <a:defRPr sz="1200">
                <a:latin typeface="Nunito"/>
                <a:ea typeface="Nunito"/>
                <a:cs typeface="Nunito"/>
                <a:sym typeface="Nunito"/>
              </a:defRPr>
            </a:lvl9pPr>
          </a:lstStyle>
          <a:p>
            <a:endParaRPr/>
          </a:p>
        </p:txBody>
      </p:sp>
      <p:sp>
        <p:nvSpPr>
          <p:cNvPr id="22" name="Google Shape;22;p5"/>
          <p:cNvSpPr txBox="1">
            <a:spLocks noGrp="1"/>
          </p:cNvSpPr>
          <p:nvPr>
            <p:ph type="body" idx="2"/>
          </p:nvPr>
        </p:nvSpPr>
        <p:spPr>
          <a:xfrm>
            <a:off x="4814845" y="1152475"/>
            <a:ext cx="37311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Nunito"/>
              <a:buChar char="●"/>
              <a:defRPr sz="1400">
                <a:latin typeface="Nunito"/>
                <a:ea typeface="Nunito"/>
                <a:cs typeface="Nunito"/>
                <a:sym typeface="Nunito"/>
              </a:defRPr>
            </a:lvl1pPr>
            <a:lvl2pPr marL="914400" lvl="1" indent="-304800">
              <a:spcBef>
                <a:spcPts val="0"/>
              </a:spcBef>
              <a:spcAft>
                <a:spcPts val="0"/>
              </a:spcAft>
              <a:buSzPts val="1200"/>
              <a:buFont typeface="Nunito"/>
              <a:buChar char="○"/>
              <a:defRPr sz="1200">
                <a:latin typeface="Nunito"/>
                <a:ea typeface="Nunito"/>
                <a:cs typeface="Nunito"/>
                <a:sym typeface="Nunito"/>
              </a:defRPr>
            </a:lvl2pPr>
            <a:lvl3pPr marL="1371600" lvl="2" indent="-304800">
              <a:spcBef>
                <a:spcPts val="0"/>
              </a:spcBef>
              <a:spcAft>
                <a:spcPts val="0"/>
              </a:spcAft>
              <a:buSzPts val="1200"/>
              <a:buFont typeface="Nunito"/>
              <a:buChar char="■"/>
              <a:defRPr sz="1200">
                <a:latin typeface="Nunito"/>
                <a:ea typeface="Nunito"/>
                <a:cs typeface="Nunito"/>
                <a:sym typeface="Nunito"/>
              </a:defRPr>
            </a:lvl3pPr>
            <a:lvl4pPr marL="1828800" lvl="3" indent="-304800">
              <a:spcBef>
                <a:spcPts val="0"/>
              </a:spcBef>
              <a:spcAft>
                <a:spcPts val="0"/>
              </a:spcAft>
              <a:buSzPts val="1200"/>
              <a:buFont typeface="Nunito"/>
              <a:buChar char="●"/>
              <a:defRPr sz="1200">
                <a:latin typeface="Nunito"/>
                <a:ea typeface="Nunito"/>
                <a:cs typeface="Nunito"/>
                <a:sym typeface="Nunito"/>
              </a:defRPr>
            </a:lvl4pPr>
            <a:lvl5pPr marL="2286000" lvl="4" indent="-304800">
              <a:spcBef>
                <a:spcPts val="0"/>
              </a:spcBef>
              <a:spcAft>
                <a:spcPts val="0"/>
              </a:spcAft>
              <a:buSzPts val="1200"/>
              <a:buFont typeface="Nunito"/>
              <a:buChar char="○"/>
              <a:defRPr sz="1200">
                <a:latin typeface="Nunito"/>
                <a:ea typeface="Nunito"/>
                <a:cs typeface="Nunito"/>
                <a:sym typeface="Nunito"/>
              </a:defRPr>
            </a:lvl5pPr>
            <a:lvl6pPr marL="2743200" lvl="5" indent="-304800">
              <a:spcBef>
                <a:spcPts val="0"/>
              </a:spcBef>
              <a:spcAft>
                <a:spcPts val="0"/>
              </a:spcAft>
              <a:buSzPts val="1200"/>
              <a:buFont typeface="Nunito"/>
              <a:buChar char="■"/>
              <a:defRPr sz="1200">
                <a:latin typeface="Nunito"/>
                <a:ea typeface="Nunito"/>
                <a:cs typeface="Nunito"/>
                <a:sym typeface="Nunito"/>
              </a:defRPr>
            </a:lvl6pPr>
            <a:lvl7pPr marL="3200400" lvl="6" indent="-304800">
              <a:spcBef>
                <a:spcPts val="0"/>
              </a:spcBef>
              <a:spcAft>
                <a:spcPts val="0"/>
              </a:spcAft>
              <a:buSzPts val="1200"/>
              <a:buFont typeface="Nunito"/>
              <a:buChar char="●"/>
              <a:defRPr sz="1200">
                <a:latin typeface="Nunito"/>
                <a:ea typeface="Nunito"/>
                <a:cs typeface="Nunito"/>
                <a:sym typeface="Nunito"/>
              </a:defRPr>
            </a:lvl7pPr>
            <a:lvl8pPr marL="3657600" lvl="7" indent="-304800">
              <a:spcBef>
                <a:spcPts val="0"/>
              </a:spcBef>
              <a:spcAft>
                <a:spcPts val="0"/>
              </a:spcAft>
              <a:buSzPts val="1200"/>
              <a:buFont typeface="Nunito"/>
              <a:buChar char="○"/>
              <a:defRPr sz="1200">
                <a:latin typeface="Nunito"/>
                <a:ea typeface="Nunito"/>
                <a:cs typeface="Nunito"/>
                <a:sym typeface="Nunito"/>
              </a:defRPr>
            </a:lvl8pPr>
            <a:lvl9pPr marL="4114800" lvl="8" indent="-304800">
              <a:spcBef>
                <a:spcPts val="0"/>
              </a:spcBef>
              <a:spcAft>
                <a:spcPts val="0"/>
              </a:spcAft>
              <a:buSzPts val="1200"/>
              <a:buFont typeface="Nunito"/>
              <a:buChar char="■"/>
              <a:defRPr sz="1200">
                <a:latin typeface="Nunito"/>
                <a:ea typeface="Nunito"/>
                <a:cs typeface="Nunito"/>
                <a:sym typeface="Nunito"/>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txBox="1">
            <a:spLocks noGrp="1"/>
          </p:cNvSpPr>
          <p:nvPr>
            <p:ph type="subTitle" idx="3"/>
          </p:nvPr>
        </p:nvSpPr>
        <p:spPr>
          <a:xfrm>
            <a:off x="448475" y="345125"/>
            <a:ext cx="83838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6"/>
          <p:cNvSpPr txBox="1">
            <a:spLocks noGrp="1"/>
          </p:cNvSpPr>
          <p:nvPr>
            <p:ph type="subTitle" idx="1"/>
          </p:nvPr>
        </p:nvSpPr>
        <p:spPr>
          <a:xfrm>
            <a:off x="448475" y="345125"/>
            <a:ext cx="83838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700"/>
              <a:buFont typeface="Nunito SemiBold"/>
              <a:buNone/>
              <a:defRPr sz="2700">
                <a:latin typeface="Nunito SemiBold"/>
                <a:ea typeface="Nunito SemiBold"/>
                <a:cs typeface="Nunito SemiBold"/>
                <a:sym typeface="Nunito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A570FF"/>
        </a:solidFill>
        <a:effectLst/>
      </p:bgPr>
    </p:bg>
    <p:spTree>
      <p:nvGrpSpPr>
        <p:cNvPr id="1" name="Shape 28"/>
        <p:cNvGrpSpPr/>
        <p:nvPr/>
      </p:nvGrpSpPr>
      <p:grpSpPr>
        <a:xfrm>
          <a:off x="0" y="0"/>
          <a:ext cx="0" cy="0"/>
          <a:chOff x="0" y="0"/>
          <a:chExt cx="0" cy="0"/>
        </a:xfrm>
      </p:grpSpPr>
      <p:sp>
        <p:nvSpPr>
          <p:cNvPr id="29" name="Google Shape;29;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title"/>
          </p:nvPr>
        </p:nvSpPr>
        <p:spPr>
          <a:xfrm>
            <a:off x="265500" y="1382800"/>
            <a:ext cx="4045200" cy="2067600"/>
          </a:xfrm>
          <a:prstGeom prst="rect">
            <a:avLst/>
          </a:prstGeom>
        </p:spPr>
        <p:txBody>
          <a:bodyPr spcFirstLastPara="1" wrap="square" lIns="91425" tIns="91425" rIns="91425" bIns="91425" anchor="t" anchorCtr="0">
            <a:normAutofit/>
          </a:bodyPr>
          <a:lstStyle>
            <a:lvl1pPr lvl="0">
              <a:spcBef>
                <a:spcPts val="0"/>
              </a:spcBef>
              <a:spcAft>
                <a:spcPts val="0"/>
              </a:spcAft>
              <a:buSzPts val="4200"/>
              <a:buFont typeface="Comfortaa"/>
              <a:buNone/>
              <a:defRPr sz="4200">
                <a:latin typeface="Comfortaa"/>
                <a:ea typeface="Comfortaa"/>
                <a:cs typeface="Comfortaa"/>
                <a:sym typeface="Comfortaa"/>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1" name="Google Shape;31;p7"/>
          <p:cNvSpPr txBox="1">
            <a:spLocks noGrp="1"/>
          </p:cNvSpPr>
          <p:nvPr>
            <p:ph type="subTitle" idx="1"/>
          </p:nvPr>
        </p:nvSpPr>
        <p:spPr>
          <a:xfrm>
            <a:off x="4887325" y="662500"/>
            <a:ext cx="4045200" cy="80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200"/>
              <a:buFont typeface="Nunito"/>
              <a:buNone/>
              <a:defRPr sz="2200" b="1">
                <a:latin typeface="Nunito"/>
                <a:ea typeface="Nunito"/>
                <a:cs typeface="Nunito"/>
                <a:sym typeface="Nunito"/>
              </a:defRPr>
            </a:lvl1pPr>
            <a:lvl2pPr lvl="1">
              <a:lnSpc>
                <a:spcPct val="100000"/>
              </a:lnSpc>
              <a:spcBef>
                <a:spcPts val="0"/>
              </a:spcBef>
              <a:spcAft>
                <a:spcPts val="0"/>
              </a:spcAft>
              <a:buSzPts val="2200"/>
              <a:buFont typeface="Nunito"/>
              <a:buNone/>
              <a:defRPr sz="2200" b="1">
                <a:latin typeface="Nunito"/>
                <a:ea typeface="Nunito"/>
                <a:cs typeface="Nunito"/>
                <a:sym typeface="Nunito"/>
              </a:defRPr>
            </a:lvl2pPr>
            <a:lvl3pPr lvl="2">
              <a:lnSpc>
                <a:spcPct val="100000"/>
              </a:lnSpc>
              <a:spcBef>
                <a:spcPts val="0"/>
              </a:spcBef>
              <a:spcAft>
                <a:spcPts val="0"/>
              </a:spcAft>
              <a:buSzPts val="2200"/>
              <a:buFont typeface="Nunito"/>
              <a:buNone/>
              <a:defRPr sz="2200" b="1">
                <a:latin typeface="Nunito"/>
                <a:ea typeface="Nunito"/>
                <a:cs typeface="Nunito"/>
                <a:sym typeface="Nunito"/>
              </a:defRPr>
            </a:lvl3pPr>
            <a:lvl4pPr lvl="3">
              <a:lnSpc>
                <a:spcPct val="100000"/>
              </a:lnSpc>
              <a:spcBef>
                <a:spcPts val="0"/>
              </a:spcBef>
              <a:spcAft>
                <a:spcPts val="0"/>
              </a:spcAft>
              <a:buSzPts val="2200"/>
              <a:buFont typeface="Nunito"/>
              <a:buNone/>
              <a:defRPr sz="2200" b="1">
                <a:latin typeface="Nunito"/>
                <a:ea typeface="Nunito"/>
                <a:cs typeface="Nunito"/>
                <a:sym typeface="Nunito"/>
              </a:defRPr>
            </a:lvl4pPr>
            <a:lvl5pPr lvl="4">
              <a:lnSpc>
                <a:spcPct val="100000"/>
              </a:lnSpc>
              <a:spcBef>
                <a:spcPts val="0"/>
              </a:spcBef>
              <a:spcAft>
                <a:spcPts val="0"/>
              </a:spcAft>
              <a:buSzPts val="2200"/>
              <a:buFont typeface="Nunito"/>
              <a:buNone/>
              <a:defRPr sz="2200" b="1">
                <a:latin typeface="Nunito"/>
                <a:ea typeface="Nunito"/>
                <a:cs typeface="Nunito"/>
                <a:sym typeface="Nunito"/>
              </a:defRPr>
            </a:lvl5pPr>
            <a:lvl6pPr lvl="5">
              <a:lnSpc>
                <a:spcPct val="100000"/>
              </a:lnSpc>
              <a:spcBef>
                <a:spcPts val="0"/>
              </a:spcBef>
              <a:spcAft>
                <a:spcPts val="0"/>
              </a:spcAft>
              <a:buSzPts val="2200"/>
              <a:buFont typeface="Nunito"/>
              <a:buNone/>
              <a:defRPr sz="2200" b="1">
                <a:latin typeface="Nunito"/>
                <a:ea typeface="Nunito"/>
                <a:cs typeface="Nunito"/>
                <a:sym typeface="Nunito"/>
              </a:defRPr>
            </a:lvl6pPr>
            <a:lvl7pPr lvl="6">
              <a:lnSpc>
                <a:spcPct val="100000"/>
              </a:lnSpc>
              <a:spcBef>
                <a:spcPts val="0"/>
              </a:spcBef>
              <a:spcAft>
                <a:spcPts val="0"/>
              </a:spcAft>
              <a:buSzPts val="2200"/>
              <a:buFont typeface="Nunito"/>
              <a:buNone/>
              <a:defRPr sz="2200" b="1">
                <a:latin typeface="Nunito"/>
                <a:ea typeface="Nunito"/>
                <a:cs typeface="Nunito"/>
                <a:sym typeface="Nunito"/>
              </a:defRPr>
            </a:lvl7pPr>
            <a:lvl8pPr lvl="7">
              <a:lnSpc>
                <a:spcPct val="100000"/>
              </a:lnSpc>
              <a:spcBef>
                <a:spcPts val="0"/>
              </a:spcBef>
              <a:spcAft>
                <a:spcPts val="0"/>
              </a:spcAft>
              <a:buSzPts val="2200"/>
              <a:buFont typeface="Nunito"/>
              <a:buNone/>
              <a:defRPr sz="2200" b="1">
                <a:latin typeface="Nunito"/>
                <a:ea typeface="Nunito"/>
                <a:cs typeface="Nunito"/>
                <a:sym typeface="Nunito"/>
              </a:defRPr>
            </a:lvl8pPr>
            <a:lvl9pPr lvl="8">
              <a:lnSpc>
                <a:spcPct val="100000"/>
              </a:lnSpc>
              <a:spcBef>
                <a:spcPts val="0"/>
              </a:spcBef>
              <a:spcAft>
                <a:spcPts val="0"/>
              </a:spcAft>
              <a:buSzPts val="2200"/>
              <a:buFont typeface="Nunito"/>
              <a:buNone/>
              <a:defRPr sz="2200" b="1">
                <a:latin typeface="Nunito"/>
                <a:ea typeface="Nunito"/>
                <a:cs typeface="Nunito"/>
                <a:sym typeface="Nunito"/>
              </a:defRPr>
            </a:lvl9pPr>
          </a:lstStyle>
          <a:p>
            <a:endParaRPr/>
          </a:p>
        </p:txBody>
      </p:sp>
      <p:sp>
        <p:nvSpPr>
          <p:cNvPr id="32" name="Google Shape;32;p7"/>
          <p:cNvSpPr txBox="1">
            <a:spLocks noGrp="1"/>
          </p:cNvSpPr>
          <p:nvPr>
            <p:ph type="body" idx="2"/>
          </p:nvPr>
        </p:nvSpPr>
        <p:spPr>
          <a:xfrm>
            <a:off x="4887325" y="1706700"/>
            <a:ext cx="3837000" cy="30363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Nunito"/>
              <a:buChar char="●"/>
              <a:defRPr>
                <a:latin typeface="Nunito"/>
                <a:ea typeface="Nunito"/>
                <a:cs typeface="Nunito"/>
                <a:sym typeface="Nunito"/>
              </a:defRPr>
            </a:lvl1pPr>
            <a:lvl2pPr marL="914400" lvl="1" indent="-317500">
              <a:spcBef>
                <a:spcPts val="0"/>
              </a:spcBef>
              <a:spcAft>
                <a:spcPts val="0"/>
              </a:spcAft>
              <a:buSzPts val="1400"/>
              <a:buFont typeface="Nunito"/>
              <a:buChar char="○"/>
              <a:defRPr>
                <a:latin typeface="Nunito"/>
                <a:ea typeface="Nunito"/>
                <a:cs typeface="Nunito"/>
                <a:sym typeface="Nunito"/>
              </a:defRPr>
            </a:lvl2pPr>
            <a:lvl3pPr marL="1371600" lvl="2" indent="-317500">
              <a:spcBef>
                <a:spcPts val="0"/>
              </a:spcBef>
              <a:spcAft>
                <a:spcPts val="0"/>
              </a:spcAft>
              <a:buSzPts val="1400"/>
              <a:buFont typeface="Nunito"/>
              <a:buChar char="■"/>
              <a:defRPr>
                <a:latin typeface="Nunito"/>
                <a:ea typeface="Nunito"/>
                <a:cs typeface="Nunito"/>
                <a:sym typeface="Nunito"/>
              </a:defRPr>
            </a:lvl3pPr>
            <a:lvl4pPr marL="1828800" lvl="3" indent="-317500">
              <a:spcBef>
                <a:spcPts val="0"/>
              </a:spcBef>
              <a:spcAft>
                <a:spcPts val="0"/>
              </a:spcAft>
              <a:buSzPts val="1400"/>
              <a:buFont typeface="Nunito"/>
              <a:buChar char="●"/>
              <a:defRPr>
                <a:latin typeface="Nunito"/>
                <a:ea typeface="Nunito"/>
                <a:cs typeface="Nunito"/>
                <a:sym typeface="Nunito"/>
              </a:defRPr>
            </a:lvl4pPr>
            <a:lvl5pPr marL="2286000" lvl="4" indent="-317500">
              <a:spcBef>
                <a:spcPts val="0"/>
              </a:spcBef>
              <a:spcAft>
                <a:spcPts val="0"/>
              </a:spcAft>
              <a:buSzPts val="1400"/>
              <a:buFont typeface="Nunito"/>
              <a:buChar char="○"/>
              <a:defRPr>
                <a:latin typeface="Nunito"/>
                <a:ea typeface="Nunito"/>
                <a:cs typeface="Nunito"/>
                <a:sym typeface="Nunito"/>
              </a:defRPr>
            </a:lvl5pPr>
            <a:lvl6pPr marL="2743200" lvl="5" indent="-317500">
              <a:spcBef>
                <a:spcPts val="0"/>
              </a:spcBef>
              <a:spcAft>
                <a:spcPts val="0"/>
              </a:spcAft>
              <a:buSzPts val="1400"/>
              <a:buFont typeface="Nunito"/>
              <a:buChar char="■"/>
              <a:defRPr>
                <a:latin typeface="Nunito"/>
                <a:ea typeface="Nunito"/>
                <a:cs typeface="Nunito"/>
                <a:sym typeface="Nunito"/>
              </a:defRPr>
            </a:lvl6pPr>
            <a:lvl7pPr marL="3200400" lvl="6" indent="-317500">
              <a:spcBef>
                <a:spcPts val="0"/>
              </a:spcBef>
              <a:spcAft>
                <a:spcPts val="0"/>
              </a:spcAft>
              <a:buSzPts val="1400"/>
              <a:buFont typeface="Nunito"/>
              <a:buChar char="●"/>
              <a:defRPr>
                <a:latin typeface="Nunito"/>
                <a:ea typeface="Nunito"/>
                <a:cs typeface="Nunito"/>
                <a:sym typeface="Nunito"/>
              </a:defRPr>
            </a:lvl7pPr>
            <a:lvl8pPr marL="3657600" lvl="7" indent="-317500">
              <a:spcBef>
                <a:spcPts val="0"/>
              </a:spcBef>
              <a:spcAft>
                <a:spcPts val="0"/>
              </a:spcAft>
              <a:buSzPts val="1400"/>
              <a:buFont typeface="Nunito"/>
              <a:buChar char="○"/>
              <a:defRPr>
                <a:latin typeface="Nunito"/>
                <a:ea typeface="Nunito"/>
                <a:cs typeface="Nunito"/>
                <a:sym typeface="Nunito"/>
              </a:defRPr>
            </a:lvl8pPr>
            <a:lvl9pPr marL="4114800" lvl="8" indent="-317500">
              <a:spcBef>
                <a:spcPts val="0"/>
              </a:spcBef>
              <a:spcAft>
                <a:spcPts val="0"/>
              </a:spcAft>
              <a:buSzPts val="1400"/>
              <a:buFont typeface="Nunito"/>
              <a:buChar char="■"/>
              <a:defRPr>
                <a:latin typeface="Nunito"/>
                <a:ea typeface="Nunito"/>
                <a:cs typeface="Nunito"/>
                <a:sym typeface="Nunito"/>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7"/>
          <p:cNvSpPr txBox="1">
            <a:spLocks noGrp="1"/>
          </p:cNvSpPr>
          <p:nvPr>
            <p:ph type="title" idx="3"/>
          </p:nvPr>
        </p:nvSpPr>
        <p:spPr>
          <a:xfrm>
            <a:off x="265500" y="3522100"/>
            <a:ext cx="3749400" cy="5517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Nunito SemiBold"/>
              <a:buNone/>
              <a:defRPr sz="1800">
                <a:latin typeface="Nunito SemiBold"/>
                <a:ea typeface="Nunito SemiBold"/>
                <a:cs typeface="Nunito SemiBold"/>
                <a:sym typeface="Nunito Semi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8"/>
          <p:cNvSpPr txBox="1">
            <a:spLocks noGrp="1"/>
          </p:cNvSpPr>
          <p:nvPr>
            <p:ph type="subTitle" idx="1"/>
          </p:nvPr>
        </p:nvSpPr>
        <p:spPr>
          <a:xfrm>
            <a:off x="416250" y="388450"/>
            <a:ext cx="8056200" cy="8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Nunito"/>
              <a:buNone/>
              <a:defRPr sz="2100" b="1">
                <a:latin typeface="Nunito"/>
                <a:ea typeface="Nunito"/>
                <a:cs typeface="Nunito"/>
                <a:sym typeface="Nunito"/>
              </a:defRPr>
            </a:lvl1pPr>
            <a:lvl2pPr lvl="1" rtl="0">
              <a:lnSpc>
                <a:spcPct val="100000"/>
              </a:lnSpc>
              <a:spcBef>
                <a:spcPts val="0"/>
              </a:spcBef>
              <a:spcAft>
                <a:spcPts val="0"/>
              </a:spcAft>
              <a:buSzPts val="2100"/>
              <a:buFont typeface="Nunito"/>
              <a:buNone/>
              <a:defRPr sz="2100" b="1">
                <a:latin typeface="Nunito"/>
                <a:ea typeface="Nunito"/>
                <a:cs typeface="Nunito"/>
                <a:sym typeface="Nunito"/>
              </a:defRPr>
            </a:lvl2pPr>
            <a:lvl3pPr lvl="2" rtl="0">
              <a:lnSpc>
                <a:spcPct val="100000"/>
              </a:lnSpc>
              <a:spcBef>
                <a:spcPts val="0"/>
              </a:spcBef>
              <a:spcAft>
                <a:spcPts val="0"/>
              </a:spcAft>
              <a:buSzPts val="2100"/>
              <a:buFont typeface="Nunito"/>
              <a:buNone/>
              <a:defRPr sz="2100" b="1">
                <a:latin typeface="Nunito"/>
                <a:ea typeface="Nunito"/>
                <a:cs typeface="Nunito"/>
                <a:sym typeface="Nunito"/>
              </a:defRPr>
            </a:lvl3pPr>
            <a:lvl4pPr lvl="3" rtl="0">
              <a:lnSpc>
                <a:spcPct val="100000"/>
              </a:lnSpc>
              <a:spcBef>
                <a:spcPts val="0"/>
              </a:spcBef>
              <a:spcAft>
                <a:spcPts val="0"/>
              </a:spcAft>
              <a:buSzPts val="2100"/>
              <a:buFont typeface="Nunito"/>
              <a:buNone/>
              <a:defRPr sz="2100" b="1">
                <a:latin typeface="Nunito"/>
                <a:ea typeface="Nunito"/>
                <a:cs typeface="Nunito"/>
                <a:sym typeface="Nunito"/>
              </a:defRPr>
            </a:lvl4pPr>
            <a:lvl5pPr lvl="4" rtl="0">
              <a:lnSpc>
                <a:spcPct val="100000"/>
              </a:lnSpc>
              <a:spcBef>
                <a:spcPts val="0"/>
              </a:spcBef>
              <a:spcAft>
                <a:spcPts val="0"/>
              </a:spcAft>
              <a:buSzPts val="2100"/>
              <a:buFont typeface="Nunito"/>
              <a:buNone/>
              <a:defRPr sz="2100" b="1">
                <a:latin typeface="Nunito"/>
                <a:ea typeface="Nunito"/>
                <a:cs typeface="Nunito"/>
                <a:sym typeface="Nunito"/>
              </a:defRPr>
            </a:lvl5pPr>
            <a:lvl6pPr lvl="5" rtl="0">
              <a:lnSpc>
                <a:spcPct val="100000"/>
              </a:lnSpc>
              <a:spcBef>
                <a:spcPts val="0"/>
              </a:spcBef>
              <a:spcAft>
                <a:spcPts val="0"/>
              </a:spcAft>
              <a:buSzPts val="2100"/>
              <a:buFont typeface="Nunito"/>
              <a:buNone/>
              <a:defRPr sz="2100" b="1">
                <a:latin typeface="Nunito"/>
                <a:ea typeface="Nunito"/>
                <a:cs typeface="Nunito"/>
                <a:sym typeface="Nunito"/>
              </a:defRPr>
            </a:lvl6pPr>
            <a:lvl7pPr lvl="6" rtl="0">
              <a:lnSpc>
                <a:spcPct val="100000"/>
              </a:lnSpc>
              <a:spcBef>
                <a:spcPts val="0"/>
              </a:spcBef>
              <a:spcAft>
                <a:spcPts val="0"/>
              </a:spcAft>
              <a:buSzPts val="2100"/>
              <a:buFont typeface="Nunito"/>
              <a:buNone/>
              <a:defRPr sz="2100" b="1">
                <a:latin typeface="Nunito"/>
                <a:ea typeface="Nunito"/>
                <a:cs typeface="Nunito"/>
                <a:sym typeface="Nunito"/>
              </a:defRPr>
            </a:lvl7pPr>
            <a:lvl8pPr lvl="7" rtl="0">
              <a:lnSpc>
                <a:spcPct val="100000"/>
              </a:lnSpc>
              <a:spcBef>
                <a:spcPts val="0"/>
              </a:spcBef>
              <a:spcAft>
                <a:spcPts val="0"/>
              </a:spcAft>
              <a:buSzPts val="2100"/>
              <a:buFont typeface="Nunito"/>
              <a:buNone/>
              <a:defRPr sz="2100" b="1">
                <a:latin typeface="Nunito"/>
                <a:ea typeface="Nunito"/>
                <a:cs typeface="Nunito"/>
                <a:sym typeface="Nunito"/>
              </a:defRPr>
            </a:lvl8pPr>
            <a:lvl9pPr lvl="8" rtl="0">
              <a:lnSpc>
                <a:spcPct val="100000"/>
              </a:lnSpc>
              <a:spcBef>
                <a:spcPts val="0"/>
              </a:spcBef>
              <a:spcAft>
                <a:spcPts val="0"/>
              </a:spcAft>
              <a:buSzPts val="2100"/>
              <a:buFont typeface="Nunito"/>
              <a:buNone/>
              <a:defRPr sz="2100" b="1">
                <a:latin typeface="Nunito"/>
                <a:ea typeface="Nunito"/>
                <a:cs typeface="Nunito"/>
                <a:sym typeface="Nuni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ing">
  <p:cSld name="BIG_NUMBER">
    <p:bg>
      <p:bgPr>
        <a:solidFill>
          <a:srgbClr val="A570FF"/>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title" hasCustomPrompt="1"/>
          </p:nvPr>
        </p:nvSpPr>
        <p:spPr>
          <a:xfrm>
            <a:off x="311700" y="1405100"/>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Comfortaa"/>
              <a:buNone/>
              <a:defRPr sz="12000">
                <a:latin typeface="Comfortaa"/>
                <a:ea typeface="Comfortaa"/>
                <a:cs typeface="Comfortaa"/>
                <a:sym typeface="Comfortaa"/>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nstagram.com/duolingo4schools/" TargetMode="External"/><Relationship Id="rId3" Type="http://schemas.openxmlformats.org/officeDocument/2006/relationships/hyperlink" Target="https://www.facebook.com/groups/duolingoeducators" TargetMode="External"/><Relationship Id="rId7" Type="http://schemas.openxmlformats.org/officeDocument/2006/relationships/hyperlink" Target="https://www.facebook.com/DuolingoSchool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tiktok.com/@duolingoschools" TargetMode="External"/><Relationship Id="rId5" Type="http://schemas.openxmlformats.org/officeDocument/2006/relationships/hyperlink" Target="https://twitter.com/DuolingoSchool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duolingoquestions.typeform.com/post-presen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docs.google.com/forms/d/e/1FAIpQLScZaqUdVXWkG5jYb-O4CR_Yjzc9cC9f_6B1HrzjkjEhsc3w2A/viewform?usp=sf_lin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duolingoschools.zendesk.com/hc/en-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B0F6"/>
        </a:solid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ctrTitle"/>
          </p:nvPr>
        </p:nvSpPr>
        <p:spPr>
          <a:xfrm>
            <a:off x="448750" y="1056000"/>
            <a:ext cx="6357600" cy="228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4800"/>
              <a:t>using duolingo podcasts in the classroom</a:t>
            </a:r>
            <a:endParaRPr sz="4800"/>
          </a:p>
          <a:p>
            <a:pPr marL="0" lvl="0" indent="0" algn="l" rtl="0">
              <a:spcBef>
                <a:spcPts val="0"/>
              </a:spcBef>
              <a:spcAft>
                <a:spcPts val="0"/>
              </a:spcAft>
              <a:buNone/>
            </a:pPr>
            <a:endParaRPr/>
          </a:p>
        </p:txBody>
      </p:sp>
      <p:pic>
        <p:nvPicPr>
          <p:cNvPr id="52" name="Google Shape;52;p12"/>
          <p:cNvPicPr preferRelativeResize="0"/>
          <p:nvPr/>
        </p:nvPicPr>
        <p:blipFill>
          <a:blip r:embed="rId3">
            <a:alphaModFix/>
          </a:blip>
          <a:stretch>
            <a:fillRect/>
          </a:stretch>
        </p:blipFill>
        <p:spPr>
          <a:xfrm>
            <a:off x="5471899" y="1900500"/>
            <a:ext cx="4523050" cy="4523050"/>
          </a:xfrm>
          <a:prstGeom prst="rect">
            <a:avLst/>
          </a:prstGeom>
          <a:noFill/>
          <a:ln>
            <a:noFill/>
          </a:ln>
        </p:spPr>
      </p:pic>
      <p:sp>
        <p:nvSpPr>
          <p:cNvPr id="53" name="Google Shape;53;p12"/>
          <p:cNvSpPr txBox="1">
            <a:spLocks noGrp="1"/>
          </p:cNvSpPr>
          <p:nvPr>
            <p:ph type="title" idx="2"/>
          </p:nvPr>
        </p:nvSpPr>
        <p:spPr>
          <a:xfrm>
            <a:off x="448800" y="3254575"/>
            <a:ext cx="7315800" cy="780300"/>
          </a:xfrm>
          <a:prstGeom prst="rect">
            <a:avLst/>
          </a:prstGeom>
        </p:spPr>
        <p:txBody>
          <a:bodyPr spcFirstLastPara="1" wrap="square" lIns="91425" tIns="91425" rIns="91425" bIns="91425" anchor="ctr" anchorCtr="0">
            <a:spAutoFit/>
          </a:bodyPr>
          <a:lstStyle/>
          <a:p>
            <a:pPr marL="0" lvl="0" indent="0" algn="l" rtl="0">
              <a:lnSpc>
                <a:spcPct val="115000"/>
              </a:lnSpc>
              <a:spcBef>
                <a:spcPts val="0"/>
              </a:spcBef>
              <a:spcAft>
                <a:spcPts val="0"/>
              </a:spcAft>
              <a:buNone/>
            </a:pPr>
            <a:r>
              <a:rPr lang="en" sz="1800"/>
              <a:t>Duolingo for Schools</a:t>
            </a:r>
            <a:endParaRPr sz="1800"/>
          </a:p>
          <a:p>
            <a:pPr marL="0" lvl="0" indent="0" algn="l" rtl="0">
              <a:lnSpc>
                <a:spcPct val="115000"/>
              </a:lnSpc>
              <a:spcBef>
                <a:spcPts val="0"/>
              </a:spcBef>
              <a:spcAft>
                <a:spcPts val="0"/>
              </a:spcAft>
              <a:buNone/>
            </a:pPr>
            <a:r>
              <a:rPr lang="en" sz="1800"/>
              <a:t>October 2022</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600"/>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1040425" y="99925"/>
            <a:ext cx="72648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From our EdNet </a:t>
            </a:r>
            <a:endParaRPr/>
          </a:p>
        </p:txBody>
      </p:sp>
      <p:sp>
        <p:nvSpPr>
          <p:cNvPr id="110" name="Google Shape;110;p21"/>
          <p:cNvSpPr txBox="1"/>
          <p:nvPr/>
        </p:nvSpPr>
        <p:spPr>
          <a:xfrm>
            <a:off x="559625" y="1785825"/>
            <a:ext cx="4740300" cy="400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dk1"/>
              </a:solidFill>
              <a:latin typeface="Nunito"/>
              <a:ea typeface="Nunito"/>
              <a:cs typeface="Nunito"/>
              <a:sym typeface="Nunito"/>
            </a:endParaRPr>
          </a:p>
        </p:txBody>
      </p:sp>
      <p:sp>
        <p:nvSpPr>
          <p:cNvPr id="111" name="Google Shape;111;p21"/>
          <p:cNvSpPr/>
          <p:nvPr/>
        </p:nvSpPr>
        <p:spPr>
          <a:xfrm>
            <a:off x="5589050" y="895575"/>
            <a:ext cx="3349200" cy="2180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Nunito"/>
                <a:ea typeface="Nunito"/>
                <a:cs typeface="Nunito"/>
                <a:sym typeface="Nunito"/>
              </a:rPr>
              <a:t>“I create a word doc where I ask some "activate background knowledge" type Qs in English then make a 3 column table: 1 skinny column that's numbered, a main column where I paste each individual paragraph from the podcast, a third slightly narrower column where students define new words, summarize the Spanish paragraphs, or sometimes answer reflection Qs.”</a:t>
            </a:r>
            <a:endParaRPr sz="1100">
              <a:latin typeface="Nunito"/>
              <a:ea typeface="Nunito"/>
              <a:cs typeface="Nunito"/>
              <a:sym typeface="Nunito"/>
            </a:endParaRPr>
          </a:p>
          <a:p>
            <a:pPr marL="0" lvl="0" indent="0" algn="l" rtl="0">
              <a:spcBef>
                <a:spcPts val="0"/>
              </a:spcBef>
              <a:spcAft>
                <a:spcPts val="0"/>
              </a:spcAft>
              <a:buNone/>
            </a:pP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Lake </a:t>
            </a:r>
            <a:endParaRPr sz="1100">
              <a:latin typeface="Nunito"/>
              <a:ea typeface="Nunito"/>
              <a:cs typeface="Nunito"/>
              <a:sym typeface="Nunito"/>
            </a:endParaRPr>
          </a:p>
        </p:txBody>
      </p:sp>
      <p:sp>
        <p:nvSpPr>
          <p:cNvPr id="112" name="Google Shape;112;p21"/>
          <p:cNvSpPr/>
          <p:nvPr/>
        </p:nvSpPr>
        <p:spPr>
          <a:xfrm>
            <a:off x="279825" y="941725"/>
            <a:ext cx="2502000" cy="29793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07916"/>
              </a:lnSpc>
              <a:spcBef>
                <a:spcPts val="0"/>
              </a:spcBef>
              <a:spcAft>
                <a:spcPts val="0"/>
              </a:spcAft>
              <a:buNone/>
            </a:pPr>
            <a:r>
              <a:rPr lang="en" sz="1100">
                <a:latin typeface="Nunito"/>
                <a:ea typeface="Nunito"/>
                <a:cs typeface="Nunito"/>
                <a:sym typeface="Nunito"/>
              </a:rPr>
              <a:t>“The last podcast that we listened to as a whole class, I printed the transcript, cut it up and distributed mini paragraphs to everyone in class. Then, after we would listen to a paragraph in Spanish, I would ask the person who had that section to translate/summarize what it meant for us. It helped to keep them following along and on task.”</a:t>
            </a:r>
            <a:endParaRPr sz="1100">
              <a:latin typeface="Nunito"/>
              <a:ea typeface="Nunito"/>
              <a:cs typeface="Nunito"/>
              <a:sym typeface="Nunito"/>
            </a:endParaRPr>
          </a:p>
          <a:p>
            <a:pPr marL="457200" lvl="0" indent="-298450" algn="l" rtl="0">
              <a:lnSpc>
                <a:spcPct val="107916"/>
              </a:lnSpc>
              <a:spcBef>
                <a:spcPts val="800"/>
              </a:spcBef>
              <a:spcAft>
                <a:spcPts val="0"/>
              </a:spcAft>
              <a:buSzPts val="1100"/>
              <a:buFont typeface="Nunito"/>
              <a:buChar char="-"/>
            </a:pPr>
            <a:r>
              <a:rPr lang="en" sz="1100">
                <a:latin typeface="Nunito"/>
                <a:ea typeface="Nunito"/>
                <a:cs typeface="Nunito"/>
                <a:sym typeface="Nunito"/>
              </a:rPr>
              <a:t>Amy </a:t>
            </a:r>
            <a:endParaRPr sz="1100">
              <a:latin typeface="Nunito"/>
              <a:ea typeface="Nunito"/>
              <a:cs typeface="Nunito"/>
              <a:sym typeface="Nunito"/>
            </a:endParaRPr>
          </a:p>
        </p:txBody>
      </p:sp>
      <p:sp>
        <p:nvSpPr>
          <p:cNvPr id="113" name="Google Shape;113;p21"/>
          <p:cNvSpPr/>
          <p:nvPr/>
        </p:nvSpPr>
        <p:spPr>
          <a:xfrm flipH="1">
            <a:off x="2979650" y="1958650"/>
            <a:ext cx="2410800" cy="26994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100">
                <a:latin typeface="Nunito"/>
                <a:ea typeface="Nunito"/>
                <a:cs typeface="Nunito"/>
                <a:sym typeface="Nunito"/>
              </a:rPr>
              <a:t>“So the first thing I did was create a slideshow with the words printed. Then I pressed play on the sound file, and I recorded myself flipping through the slides and circling words with the mouse pointer and uncovering pictures at just the right time.” </a:t>
            </a:r>
            <a:endParaRPr sz="1100">
              <a:latin typeface="Nunito"/>
              <a:ea typeface="Nunito"/>
              <a:cs typeface="Nunito"/>
              <a:sym typeface="Nunito"/>
            </a:endParaRPr>
          </a:p>
          <a:p>
            <a:pPr marL="0" lvl="0" indent="0" algn="l" rtl="0">
              <a:spcBef>
                <a:spcPts val="0"/>
              </a:spcBef>
              <a:spcAft>
                <a:spcPts val="0"/>
              </a:spcAft>
              <a:buNone/>
            </a:pP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Pamela </a:t>
            </a:r>
            <a:endParaRPr sz="1100">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525250" y="247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80">
                <a:solidFill>
                  <a:schemeClr val="dk2"/>
                </a:solidFill>
                <a:latin typeface="Nunito SemiBold"/>
                <a:ea typeface="Nunito SemiBold"/>
                <a:cs typeface="Nunito SemiBold"/>
                <a:sym typeface="Nunito SemiBold"/>
              </a:rPr>
              <a:t>Join us on Facebook</a:t>
            </a:r>
            <a:endParaRPr sz="1920">
              <a:solidFill>
                <a:srgbClr val="4B4B4B"/>
              </a:solidFill>
              <a:latin typeface="Nunito"/>
              <a:ea typeface="Nunito"/>
              <a:cs typeface="Nunito"/>
              <a:sym typeface="Nunito"/>
            </a:endParaRPr>
          </a:p>
        </p:txBody>
      </p:sp>
      <p:sp>
        <p:nvSpPr>
          <p:cNvPr id="119" name="Google Shape;119;p22"/>
          <p:cNvSpPr txBox="1">
            <a:spLocks noGrp="1"/>
          </p:cNvSpPr>
          <p:nvPr>
            <p:ph type="body" idx="1"/>
          </p:nvPr>
        </p:nvSpPr>
        <p:spPr>
          <a:xfrm>
            <a:off x="525250" y="863550"/>
            <a:ext cx="294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https://www.facebook.com/groups/duolingoeducators</a:t>
            </a:r>
            <a:endParaRPr/>
          </a:p>
          <a:p>
            <a:pPr marL="0" lvl="0" indent="0" algn="l" rtl="0">
              <a:spcBef>
                <a:spcPts val="1200"/>
              </a:spcBef>
              <a:spcAft>
                <a:spcPts val="1200"/>
              </a:spcAft>
              <a:buNone/>
            </a:pPr>
            <a:r>
              <a:rPr lang="en"/>
              <a:t>Collaborate with other educators and with the Duolingo for Schools team</a:t>
            </a:r>
            <a:endParaRPr/>
          </a:p>
        </p:txBody>
      </p:sp>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121" name="Google Shape;121;p22"/>
          <p:cNvPicPr preferRelativeResize="0"/>
          <p:nvPr/>
        </p:nvPicPr>
        <p:blipFill>
          <a:blip r:embed="rId4">
            <a:alphaModFix/>
          </a:blip>
          <a:stretch>
            <a:fillRect/>
          </a:stretch>
        </p:blipFill>
        <p:spPr>
          <a:xfrm>
            <a:off x="3951112" y="991638"/>
            <a:ext cx="4944338" cy="3160224"/>
          </a:xfrm>
          <a:prstGeom prst="rect">
            <a:avLst/>
          </a:prstGeom>
          <a:noFill/>
          <a:ln>
            <a:noFill/>
          </a:ln>
          <a:effectLst>
            <a:outerShdw blurRad="57150" dist="19050" dir="5400000" algn="bl" rotWithShape="0">
              <a:srgbClr val="000000">
                <a:alpha val="50000"/>
              </a:srgbClr>
            </a:outerShdw>
          </a:effectLst>
        </p:spPr>
      </p:pic>
      <p:sp>
        <p:nvSpPr>
          <p:cNvPr id="122" name="Google Shape;122;p22"/>
          <p:cNvSpPr txBox="1">
            <a:spLocks noGrp="1"/>
          </p:cNvSpPr>
          <p:nvPr>
            <p:ph type="title"/>
          </p:nvPr>
        </p:nvSpPr>
        <p:spPr>
          <a:xfrm>
            <a:off x="525250" y="283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latin typeface="Nunito SemiBold"/>
                <a:ea typeface="Nunito SemiBold"/>
                <a:cs typeface="Nunito SemiBold"/>
                <a:sym typeface="Nunito SemiBold"/>
              </a:rPr>
              <a:t>Follow us on social	</a:t>
            </a:r>
            <a:endParaRPr sz="2200">
              <a:solidFill>
                <a:srgbClr val="4B4B4B"/>
              </a:solidFill>
              <a:latin typeface="Nunito"/>
              <a:ea typeface="Nunito"/>
              <a:cs typeface="Nunito"/>
              <a:sym typeface="Nunito"/>
            </a:endParaRPr>
          </a:p>
        </p:txBody>
      </p:sp>
      <p:sp>
        <p:nvSpPr>
          <p:cNvPr id="123" name="Google Shape;123;p22"/>
          <p:cNvSpPr txBox="1"/>
          <p:nvPr/>
        </p:nvSpPr>
        <p:spPr>
          <a:xfrm>
            <a:off x="525250" y="3542725"/>
            <a:ext cx="3488100" cy="1406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2"/>
                </a:solidFill>
                <a:latin typeface="Nunito"/>
                <a:ea typeface="Nunito"/>
                <a:cs typeface="Nunito"/>
                <a:sym typeface="Nunito"/>
              </a:rPr>
              <a:t>Twitter: @</a:t>
            </a:r>
            <a:r>
              <a:rPr lang="en" sz="1800" u="sng">
                <a:solidFill>
                  <a:schemeClr val="hlink"/>
                </a:solidFill>
                <a:latin typeface="Nunito"/>
                <a:ea typeface="Nunito"/>
                <a:cs typeface="Nunito"/>
                <a:sym typeface="Nunito"/>
                <a:hlinkClick r:id="rId5"/>
              </a:rPr>
              <a:t>DuolingoSchools</a:t>
            </a:r>
            <a:endParaRPr>
              <a:latin typeface="Nunito"/>
              <a:ea typeface="Nunito"/>
              <a:cs typeface="Nunito"/>
              <a:sym typeface="Nunito"/>
            </a:endParaRPr>
          </a:p>
          <a:p>
            <a:pPr marL="0" lvl="0" indent="0" algn="l" rtl="0">
              <a:lnSpc>
                <a:spcPct val="115000"/>
              </a:lnSpc>
              <a:spcBef>
                <a:spcPts val="1200"/>
              </a:spcBef>
              <a:spcAft>
                <a:spcPts val="0"/>
              </a:spcAft>
              <a:buNone/>
            </a:pPr>
            <a:r>
              <a:rPr lang="en" sz="1800">
                <a:solidFill>
                  <a:schemeClr val="dk2"/>
                </a:solidFill>
                <a:latin typeface="Nunito"/>
                <a:ea typeface="Nunito"/>
                <a:cs typeface="Nunito"/>
                <a:sym typeface="Nunito"/>
              </a:rPr>
              <a:t>TikTok:</a:t>
            </a:r>
            <a:r>
              <a:rPr lang="en" sz="1800">
                <a:latin typeface="Nunito"/>
                <a:ea typeface="Nunito"/>
                <a:cs typeface="Nunito"/>
                <a:sym typeface="Nunito"/>
              </a:rPr>
              <a:t> @</a:t>
            </a:r>
            <a:r>
              <a:rPr lang="en" sz="1800" u="sng">
                <a:solidFill>
                  <a:schemeClr val="hlink"/>
                </a:solidFill>
                <a:latin typeface="Nunito"/>
                <a:ea typeface="Nunito"/>
                <a:cs typeface="Nunito"/>
                <a:sym typeface="Nunito"/>
                <a:hlinkClick r:id="rId6"/>
              </a:rPr>
              <a:t>Duolingoschools</a:t>
            </a:r>
            <a:endParaRPr sz="1800">
              <a:latin typeface="Nunito"/>
              <a:ea typeface="Nunito"/>
              <a:cs typeface="Nunito"/>
              <a:sym typeface="Nunito"/>
            </a:endParaRPr>
          </a:p>
          <a:p>
            <a:pPr marL="0" lvl="0" indent="0" algn="l" rtl="0">
              <a:lnSpc>
                <a:spcPct val="115000"/>
              </a:lnSpc>
              <a:spcBef>
                <a:spcPts val="1200"/>
              </a:spcBef>
              <a:spcAft>
                <a:spcPts val="0"/>
              </a:spcAft>
              <a:buNone/>
            </a:pPr>
            <a:r>
              <a:rPr lang="en" sz="1800">
                <a:solidFill>
                  <a:schemeClr val="dk2"/>
                </a:solidFill>
                <a:latin typeface="Nunito"/>
                <a:ea typeface="Nunito"/>
                <a:cs typeface="Nunito"/>
                <a:sym typeface="Nunito"/>
              </a:rPr>
              <a:t>Facebook</a:t>
            </a:r>
            <a:r>
              <a:rPr lang="en"/>
              <a:t>: </a:t>
            </a:r>
            <a:r>
              <a:rPr lang="en" sz="1800" u="sng">
                <a:solidFill>
                  <a:schemeClr val="hlink"/>
                </a:solidFill>
                <a:latin typeface="Nunito"/>
                <a:ea typeface="Nunito"/>
                <a:cs typeface="Nunito"/>
                <a:sym typeface="Nunito"/>
                <a:hlinkClick r:id="rId7"/>
              </a:rPr>
              <a:t>Duolingo for Schools</a:t>
            </a:r>
            <a:endParaRPr>
              <a:latin typeface="Nunito"/>
              <a:ea typeface="Nunito"/>
              <a:cs typeface="Nunito"/>
              <a:sym typeface="Nunito"/>
            </a:endParaRPr>
          </a:p>
          <a:p>
            <a:pPr marL="0" lvl="0" indent="0" algn="l" rtl="0">
              <a:lnSpc>
                <a:spcPct val="115000"/>
              </a:lnSpc>
              <a:spcBef>
                <a:spcPts val="1200"/>
              </a:spcBef>
              <a:spcAft>
                <a:spcPts val="1200"/>
              </a:spcAft>
              <a:buNone/>
            </a:pPr>
            <a:r>
              <a:rPr lang="en" sz="1800">
                <a:solidFill>
                  <a:schemeClr val="dk2"/>
                </a:solidFill>
                <a:latin typeface="Nunito"/>
                <a:ea typeface="Nunito"/>
                <a:cs typeface="Nunito"/>
                <a:sym typeface="Nunito"/>
              </a:rPr>
              <a:t>Instagram: @</a:t>
            </a:r>
            <a:r>
              <a:rPr lang="en" sz="1800" u="sng">
                <a:solidFill>
                  <a:schemeClr val="hlink"/>
                </a:solidFill>
                <a:latin typeface="Nunito"/>
                <a:ea typeface="Nunito"/>
                <a:cs typeface="Nunito"/>
                <a:sym typeface="Nunito"/>
                <a:hlinkClick r:id="rId8"/>
              </a:rPr>
              <a:t>Duolingo4Schools</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CC02"/>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215950" y="0"/>
            <a:ext cx="6504300" cy="22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460"/>
              <a:t>interested in giving PD </a:t>
            </a:r>
            <a:r>
              <a:rPr lang="en" sz="3060"/>
              <a:t>(+ want some swag)?</a:t>
            </a:r>
            <a:r>
              <a:rPr lang="en" sz="4260"/>
              <a:t> </a:t>
            </a:r>
            <a:endParaRPr sz="4260"/>
          </a:p>
        </p:txBody>
      </p:sp>
      <p:sp>
        <p:nvSpPr>
          <p:cNvPr id="129" name="Google Shape;129;p23"/>
          <p:cNvSpPr txBox="1">
            <a:spLocks noGrp="1"/>
          </p:cNvSpPr>
          <p:nvPr>
            <p:ph type="title" idx="2"/>
          </p:nvPr>
        </p:nvSpPr>
        <p:spPr>
          <a:xfrm>
            <a:off x="335825" y="2204475"/>
            <a:ext cx="6036600" cy="1536300"/>
          </a:xfrm>
          <a:prstGeom prst="rect">
            <a:avLst/>
          </a:prstGeom>
        </p:spPr>
        <p:txBody>
          <a:bodyPr spcFirstLastPara="1" wrap="square" lIns="91425" tIns="91425" rIns="91425" bIns="91425" anchor="t" anchorCtr="0">
            <a:normAutofit fontScale="90000"/>
          </a:bodyPr>
          <a:lstStyle/>
          <a:p>
            <a:pPr marL="457200" lvl="0" indent="-365760" algn="l" rtl="0">
              <a:spcBef>
                <a:spcPts val="0"/>
              </a:spcBef>
              <a:spcAft>
                <a:spcPts val="0"/>
              </a:spcAft>
              <a:buSzPct val="100000"/>
              <a:buChar char="●"/>
            </a:pPr>
            <a:r>
              <a:rPr lang="en"/>
              <a:t>download this slide deck </a:t>
            </a:r>
            <a:endParaRPr/>
          </a:p>
          <a:p>
            <a:pPr marL="457200" lvl="0" indent="-365760" algn="l" rtl="0">
              <a:spcBef>
                <a:spcPts val="0"/>
              </a:spcBef>
              <a:spcAft>
                <a:spcPts val="0"/>
              </a:spcAft>
              <a:buSzPct val="100000"/>
              <a:buChar char="●"/>
            </a:pPr>
            <a:r>
              <a:rPr lang="en"/>
              <a:t>schedule your pd session + invite attendees </a:t>
            </a:r>
            <a:endParaRPr/>
          </a:p>
          <a:p>
            <a:pPr marL="457200" lvl="0" indent="-365760" algn="l" rtl="0">
              <a:spcBef>
                <a:spcPts val="0"/>
              </a:spcBef>
              <a:spcAft>
                <a:spcPts val="0"/>
              </a:spcAft>
              <a:buSzPct val="100000"/>
              <a:buChar char="●"/>
            </a:pPr>
            <a:r>
              <a:rPr lang="en" u="sng">
                <a:solidFill>
                  <a:schemeClr val="hlink"/>
                </a:solidFill>
                <a:hlinkClick r:id="rId3"/>
              </a:rPr>
              <a:t>fill out this form</a:t>
            </a:r>
            <a:r>
              <a:rPr lang="en"/>
              <a:t> to share some info and pictures with us and get some swag</a:t>
            </a:r>
            <a:endParaRPr/>
          </a:p>
          <a:p>
            <a:pPr marL="457200" lvl="0" indent="-365760" algn="l" rtl="0">
              <a:spcBef>
                <a:spcPts val="0"/>
              </a:spcBef>
              <a:spcAft>
                <a:spcPts val="0"/>
              </a:spcAft>
              <a:buSzPct val="100000"/>
              <a:buChar char="●"/>
            </a:pPr>
            <a:r>
              <a:rPr lang="en"/>
              <a:t>make sure to have your attendees fill out </a:t>
            </a:r>
            <a:r>
              <a:rPr lang="en" u="sng">
                <a:solidFill>
                  <a:schemeClr val="hlink"/>
                </a:solidFill>
                <a:hlinkClick r:id="rId4"/>
              </a:rPr>
              <a:t>this feedback form</a:t>
            </a:r>
            <a:r>
              <a:rPr lang="en"/>
              <a:t>, too!</a:t>
            </a:r>
            <a:endParaRPr/>
          </a:p>
        </p:txBody>
      </p:sp>
      <p:pic>
        <p:nvPicPr>
          <p:cNvPr id="130" name="Google Shape;130;p23"/>
          <p:cNvPicPr preferRelativeResize="0"/>
          <p:nvPr/>
        </p:nvPicPr>
        <p:blipFill>
          <a:blip r:embed="rId5">
            <a:alphaModFix/>
          </a:blip>
          <a:stretch>
            <a:fillRect/>
          </a:stretch>
        </p:blipFill>
        <p:spPr>
          <a:xfrm>
            <a:off x="7136900" y="270850"/>
            <a:ext cx="1781175" cy="186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ctrTitle"/>
          </p:nvPr>
        </p:nvSpPr>
        <p:spPr>
          <a:xfrm>
            <a:off x="105300" y="0"/>
            <a:ext cx="8657100" cy="228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5200"/>
              <a:t>attendee recruiting ideas:</a:t>
            </a:r>
            <a:endParaRPr sz="5200"/>
          </a:p>
        </p:txBody>
      </p:sp>
      <p:sp>
        <p:nvSpPr>
          <p:cNvPr id="136" name="Google Shape;136;p24"/>
          <p:cNvSpPr txBox="1">
            <a:spLocks noGrp="1"/>
          </p:cNvSpPr>
          <p:nvPr>
            <p:ph type="title" idx="2"/>
          </p:nvPr>
        </p:nvSpPr>
        <p:spPr>
          <a:xfrm>
            <a:off x="423625" y="2350650"/>
            <a:ext cx="5649600" cy="20223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schedule a PD session with your department </a:t>
            </a:r>
            <a:endParaRPr/>
          </a:p>
          <a:p>
            <a:pPr marL="457200" lvl="0" indent="-381000" algn="l" rtl="0">
              <a:spcBef>
                <a:spcPts val="0"/>
              </a:spcBef>
              <a:spcAft>
                <a:spcPts val="0"/>
              </a:spcAft>
              <a:buSzPts val="2400"/>
              <a:buChar char="●"/>
            </a:pPr>
            <a:r>
              <a:rPr lang="en"/>
              <a:t>post about it on Twitter and tag us  </a:t>
            </a:r>
            <a:endParaRPr/>
          </a:p>
          <a:p>
            <a:pPr marL="457200" lvl="0" indent="-381000" algn="l" rtl="0">
              <a:spcBef>
                <a:spcPts val="0"/>
              </a:spcBef>
              <a:spcAft>
                <a:spcPts val="0"/>
              </a:spcAft>
              <a:buSzPts val="2400"/>
              <a:buChar char="●"/>
            </a:pPr>
            <a:r>
              <a:rPr lang="en"/>
              <a:t>recruit teachers from the EdNet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8CC02"/>
        </a:solidFill>
        <a:effectLst/>
      </p:bgPr>
    </p:bg>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2616200" y="1074700"/>
            <a:ext cx="3613350" cy="3965773"/>
          </a:xfrm>
          <a:prstGeom prst="rect">
            <a:avLst/>
          </a:prstGeom>
          <a:noFill/>
          <a:ln>
            <a:noFill/>
          </a:ln>
          <a:effectLst>
            <a:outerShdw blurRad="57150" dist="19050" dir="5400000" algn="bl" rotWithShape="0">
              <a:srgbClr val="000000">
                <a:alpha val="50000"/>
              </a:srgbClr>
            </a:outerShdw>
          </a:effectLst>
        </p:spPr>
      </p:pic>
      <p:sp>
        <p:nvSpPr>
          <p:cNvPr id="142" name="Google Shape;142;p25"/>
          <p:cNvSpPr txBox="1"/>
          <p:nvPr/>
        </p:nvSpPr>
        <p:spPr>
          <a:xfrm>
            <a:off x="0" y="0"/>
            <a:ext cx="6713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400">
                <a:solidFill>
                  <a:schemeClr val="dk1"/>
                </a:solidFill>
                <a:latin typeface="Comfortaa"/>
                <a:ea typeface="Comfortaa"/>
                <a:cs typeface="Comfortaa"/>
                <a:sym typeface="Comfortaa"/>
              </a:rPr>
              <a:t>PD materials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8CC02"/>
        </a:solid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ctrTitle"/>
          </p:nvPr>
        </p:nvSpPr>
        <p:spPr>
          <a:xfrm>
            <a:off x="262925" y="234650"/>
            <a:ext cx="7680000" cy="22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5360"/>
              <a:t>PD work session ideas</a:t>
            </a:r>
            <a:endParaRPr sz="5360"/>
          </a:p>
          <a:p>
            <a:pPr marL="0" lvl="0" indent="0" algn="l" rtl="0">
              <a:spcBef>
                <a:spcPts val="0"/>
              </a:spcBef>
              <a:spcAft>
                <a:spcPts val="0"/>
              </a:spcAft>
              <a:buSzPts val="990"/>
              <a:buNone/>
            </a:pPr>
            <a:endParaRPr sz="5760"/>
          </a:p>
        </p:txBody>
      </p:sp>
      <p:sp>
        <p:nvSpPr>
          <p:cNvPr id="148" name="Google Shape;148;p26"/>
          <p:cNvSpPr txBox="1">
            <a:spLocks noGrp="1"/>
          </p:cNvSpPr>
          <p:nvPr>
            <p:ph type="title" idx="2"/>
          </p:nvPr>
        </p:nvSpPr>
        <p:spPr>
          <a:xfrm>
            <a:off x="262925" y="1947900"/>
            <a:ext cx="6798900" cy="24522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Discuss techniques from the session and brainstorm new ideas </a:t>
            </a:r>
            <a:endParaRPr/>
          </a:p>
          <a:p>
            <a:pPr marL="457200" lvl="0" indent="-381000" algn="l" rtl="0">
              <a:spcBef>
                <a:spcPts val="0"/>
              </a:spcBef>
              <a:spcAft>
                <a:spcPts val="0"/>
              </a:spcAft>
              <a:buSzPts val="2400"/>
              <a:buChar char="●"/>
            </a:pPr>
            <a:r>
              <a:rPr lang="en"/>
              <a:t>Break out into groups to brainstorm what these ideas might look like in the classroom</a:t>
            </a:r>
            <a:endParaRPr/>
          </a:p>
          <a:p>
            <a:pPr marL="457200" lvl="0" indent="-381000" algn="l" rtl="0">
              <a:spcBef>
                <a:spcPts val="0"/>
              </a:spcBef>
              <a:spcAft>
                <a:spcPts val="0"/>
              </a:spcAft>
              <a:buSzPts val="2400"/>
              <a:buChar char="●"/>
            </a:pPr>
            <a:r>
              <a:rPr lang="en"/>
              <a:t>Create a new lesson plan around one of your (or our) ideas!  </a:t>
            </a:r>
            <a:endParaRPr/>
          </a:p>
        </p:txBody>
      </p:sp>
      <p:pic>
        <p:nvPicPr>
          <p:cNvPr id="149" name="Google Shape;149;p26"/>
          <p:cNvPicPr preferRelativeResize="0"/>
          <p:nvPr/>
        </p:nvPicPr>
        <p:blipFill>
          <a:blip r:embed="rId3">
            <a:alphaModFix/>
          </a:blip>
          <a:stretch>
            <a:fillRect/>
          </a:stretch>
        </p:blipFill>
        <p:spPr>
          <a:xfrm>
            <a:off x="6545775" y="-164975"/>
            <a:ext cx="2803349" cy="2524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600"/>
        </a:solidFill>
        <a:effectLst/>
      </p:bgPr>
    </p:bg>
    <p:spTree>
      <p:nvGrpSpPr>
        <p:cNvPr id="1"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3775150" y="3180000"/>
            <a:ext cx="1593693" cy="1963501"/>
          </a:xfrm>
          <a:prstGeom prst="rect">
            <a:avLst/>
          </a:prstGeom>
          <a:noFill/>
          <a:ln>
            <a:noFill/>
          </a:ln>
        </p:spPr>
      </p:pic>
      <p:sp>
        <p:nvSpPr>
          <p:cNvPr id="155" name="Google Shape;155;p27"/>
          <p:cNvSpPr txBox="1">
            <a:spLocks noGrp="1"/>
          </p:cNvSpPr>
          <p:nvPr>
            <p:ph type="title"/>
          </p:nvPr>
        </p:nvSpPr>
        <p:spPr>
          <a:xfrm>
            <a:off x="618450" y="388750"/>
            <a:ext cx="7907100" cy="2678400"/>
          </a:xfrm>
          <a:prstGeom prst="rect">
            <a:avLst/>
          </a:prstGeom>
        </p:spPr>
        <p:txBody>
          <a:bodyPr spcFirstLastPara="1" wrap="square" lIns="91425" tIns="182875" rIns="91425" bIns="274300" anchor="ctr" anchorCtr="0">
            <a:noAutofit/>
          </a:bodyPr>
          <a:lstStyle/>
          <a:p>
            <a:pPr marL="0" lvl="0" indent="0" algn="ctr" rtl="0">
              <a:spcBef>
                <a:spcPts val="0"/>
              </a:spcBef>
              <a:spcAft>
                <a:spcPts val="0"/>
              </a:spcAft>
              <a:buNone/>
            </a:pPr>
            <a:r>
              <a:rPr lang="en" sz="4800">
                <a:latin typeface="Comfortaa SemiBold"/>
                <a:ea typeface="Comfortaa SemiBold"/>
                <a:cs typeface="Comfortaa SemiBold"/>
                <a:sym typeface="Comfortaa SemiBold"/>
              </a:rPr>
              <a:t>questions?</a:t>
            </a:r>
            <a:endParaRPr sz="4800">
              <a:latin typeface="Comfortaa SemiBold"/>
              <a:ea typeface="Comfortaa SemiBold"/>
              <a:cs typeface="Comfortaa SemiBold"/>
              <a:sym typeface="Comfortaa SemiBold"/>
            </a:endParaRPr>
          </a:p>
          <a:p>
            <a:pPr marL="0" lvl="0" indent="0" algn="ctr" rtl="0">
              <a:spcBef>
                <a:spcPts val="0"/>
              </a:spcBef>
              <a:spcAft>
                <a:spcPts val="0"/>
              </a:spcAft>
              <a:buNone/>
            </a:pPr>
            <a:endParaRPr sz="3200">
              <a:latin typeface="Comfortaa SemiBold"/>
              <a:ea typeface="Comfortaa SemiBold"/>
              <a:cs typeface="Comfortaa SemiBold"/>
              <a:sym typeface="Comfortaa SemiBold"/>
            </a:endParaRPr>
          </a:p>
          <a:p>
            <a:pPr marL="0" lvl="0" indent="0" algn="ctr" rtl="0">
              <a:spcBef>
                <a:spcPts val="0"/>
              </a:spcBef>
              <a:spcAft>
                <a:spcPts val="0"/>
              </a:spcAft>
              <a:buNone/>
            </a:pPr>
            <a:r>
              <a:rPr lang="en" sz="3200">
                <a:latin typeface="Nunito SemiBold"/>
                <a:ea typeface="Nunito SemiBold"/>
                <a:cs typeface="Nunito SemiBold"/>
                <a:sym typeface="Nunito SemiBold"/>
              </a:rPr>
              <a:t>Check out our </a:t>
            </a:r>
            <a:r>
              <a:rPr lang="en" sz="3200" u="sng">
                <a:solidFill>
                  <a:schemeClr val="hlink"/>
                </a:solidFill>
                <a:latin typeface="Nunito SemiBold"/>
                <a:ea typeface="Nunito SemiBold"/>
                <a:cs typeface="Nunito SemiBold"/>
                <a:sym typeface="Nunito SemiBold"/>
                <a:hlinkClick r:id="rId4"/>
              </a:rPr>
              <a:t>Help Center</a:t>
            </a:r>
            <a:r>
              <a:rPr lang="en" sz="3200">
                <a:latin typeface="Nunito SemiBold"/>
                <a:ea typeface="Nunito SemiBold"/>
                <a:cs typeface="Nunito SemiBold"/>
                <a:sym typeface="Nunito SemiBold"/>
              </a:rPr>
              <a:t> for more information or contact the team at  educators@duolingo.com!</a:t>
            </a:r>
            <a:endParaRPr sz="3200">
              <a:latin typeface="Nunito SemiBold"/>
              <a:ea typeface="Nunito SemiBold"/>
              <a:cs typeface="Nunito SemiBold"/>
              <a:sym typeface="Nunito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CC02"/>
        </a:solid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1405100"/>
            <a:ext cx="85206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thank you</a:t>
            </a:r>
            <a:endParaRPr/>
          </a:p>
        </p:txBody>
      </p:sp>
      <p:pic>
        <p:nvPicPr>
          <p:cNvPr id="161" name="Google Shape;161;p28"/>
          <p:cNvPicPr preferRelativeResize="0"/>
          <p:nvPr/>
        </p:nvPicPr>
        <p:blipFill>
          <a:blip r:embed="rId3">
            <a:alphaModFix/>
          </a:blip>
          <a:stretch>
            <a:fillRect/>
          </a:stretch>
        </p:blipFill>
        <p:spPr>
          <a:xfrm>
            <a:off x="1921385" y="2760225"/>
            <a:ext cx="5301227" cy="2445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70C9"/>
        </a:solidFill>
        <a:effectLst/>
      </p:bgPr>
    </p:bg>
    <p:spTree>
      <p:nvGrpSpPr>
        <p:cNvPr id="1" name="Shape 57"/>
        <p:cNvGrpSpPr/>
        <p:nvPr/>
      </p:nvGrpSpPr>
      <p:grpSpPr>
        <a:xfrm>
          <a:off x="0" y="0"/>
          <a:ext cx="0" cy="0"/>
          <a:chOff x="0" y="0"/>
          <a:chExt cx="0" cy="0"/>
        </a:xfrm>
      </p:grpSpPr>
      <p:sp>
        <p:nvSpPr>
          <p:cNvPr id="58" name="Google Shape;58;p13"/>
          <p:cNvSpPr txBox="1"/>
          <p:nvPr/>
        </p:nvSpPr>
        <p:spPr>
          <a:xfrm>
            <a:off x="727800" y="1980450"/>
            <a:ext cx="4505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rgbClr val="FFFFFF"/>
              </a:solidFill>
              <a:latin typeface="Nunito SemiBold"/>
              <a:ea typeface="Nunito SemiBold"/>
              <a:cs typeface="Nunito SemiBold"/>
              <a:sym typeface="Nunito SemiBold"/>
            </a:endParaRPr>
          </a:p>
        </p:txBody>
      </p:sp>
      <p:sp>
        <p:nvSpPr>
          <p:cNvPr id="59" name="Google Shape;59;p13"/>
          <p:cNvSpPr txBox="1"/>
          <p:nvPr/>
        </p:nvSpPr>
        <p:spPr>
          <a:xfrm>
            <a:off x="212100" y="1666113"/>
            <a:ext cx="5537100" cy="1939500"/>
          </a:xfrm>
          <a:prstGeom prst="rect">
            <a:avLst/>
          </a:prstGeom>
          <a:noFill/>
          <a:ln>
            <a:noFill/>
          </a:ln>
        </p:spPr>
        <p:txBody>
          <a:bodyPr spcFirstLastPara="1" wrap="square" lIns="91425" tIns="182875" rIns="91425" bIns="274300" anchor="ctr" anchorCtr="0">
            <a:spAutoFit/>
          </a:bodyPr>
          <a:lstStyle/>
          <a:p>
            <a:pPr marL="0" lvl="0" indent="0" algn="ctr" rtl="0">
              <a:spcBef>
                <a:spcPts val="0"/>
              </a:spcBef>
              <a:spcAft>
                <a:spcPts val="0"/>
              </a:spcAft>
              <a:buNone/>
            </a:pPr>
            <a:r>
              <a:rPr lang="en" sz="3200">
                <a:solidFill>
                  <a:schemeClr val="dk1"/>
                </a:solidFill>
                <a:latin typeface="Comfortaa SemiBold"/>
                <a:ea typeface="Comfortaa SemiBold"/>
                <a:cs typeface="Comfortaa SemiBold"/>
                <a:sym typeface="Comfortaa SemiBold"/>
              </a:rPr>
              <a:t>what are duolingo podcasts?</a:t>
            </a:r>
            <a:endParaRPr sz="3200">
              <a:solidFill>
                <a:schemeClr val="dk1"/>
              </a:solidFill>
              <a:latin typeface="Comfortaa SemiBold"/>
              <a:ea typeface="Comfortaa SemiBold"/>
              <a:cs typeface="Comfortaa SemiBold"/>
              <a:sym typeface="Comfortaa SemiBold"/>
            </a:endParaRPr>
          </a:p>
          <a:p>
            <a:pPr marL="0" lvl="0" indent="0" algn="ctr" rtl="0">
              <a:spcBef>
                <a:spcPts val="0"/>
              </a:spcBef>
              <a:spcAft>
                <a:spcPts val="0"/>
              </a:spcAft>
              <a:buNone/>
            </a:pPr>
            <a:endParaRPr sz="3200">
              <a:solidFill>
                <a:srgbClr val="FFFFFF"/>
              </a:solidFill>
              <a:latin typeface="Comfortaa SemiBold"/>
              <a:ea typeface="Comfortaa SemiBold"/>
              <a:cs typeface="Comfortaa SemiBold"/>
              <a:sym typeface="Comfortaa SemiBold"/>
            </a:endParaRPr>
          </a:p>
        </p:txBody>
      </p:sp>
      <p:pic>
        <p:nvPicPr>
          <p:cNvPr id="60" name="Google Shape;60;p13"/>
          <p:cNvPicPr preferRelativeResize="0"/>
          <p:nvPr/>
        </p:nvPicPr>
        <p:blipFill>
          <a:blip r:embed="rId3">
            <a:alphaModFix/>
          </a:blip>
          <a:stretch>
            <a:fillRect/>
          </a:stretch>
        </p:blipFill>
        <p:spPr>
          <a:xfrm>
            <a:off x="5010550" y="1368925"/>
            <a:ext cx="3763250" cy="345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B0F6"/>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618450" y="2476350"/>
            <a:ext cx="7907100" cy="1446900"/>
          </a:xfrm>
          <a:prstGeom prst="rect">
            <a:avLst/>
          </a:prstGeom>
        </p:spPr>
        <p:txBody>
          <a:bodyPr spcFirstLastPara="1" wrap="square" lIns="91425" tIns="182875" rIns="91425" bIns="274300" anchor="ctr" anchorCtr="0">
            <a:spAutoFit/>
          </a:bodyPr>
          <a:lstStyle/>
          <a:p>
            <a:pPr marL="0" lvl="0" indent="0" algn="ctr" rtl="0">
              <a:spcBef>
                <a:spcPts val="0"/>
              </a:spcBef>
              <a:spcAft>
                <a:spcPts val="0"/>
              </a:spcAft>
              <a:buNone/>
            </a:pPr>
            <a:r>
              <a:rPr lang="en" sz="3200">
                <a:latin typeface="Comfortaa SemiBold"/>
                <a:ea typeface="Comfortaa SemiBold"/>
                <a:cs typeface="Comfortaa SemiBold"/>
                <a:sym typeface="Comfortaa SemiBold"/>
              </a:rPr>
              <a:t>how can you use duolingo podcasts in the classroom?</a:t>
            </a:r>
            <a:endParaRPr sz="3200">
              <a:latin typeface="Comfortaa SemiBold"/>
              <a:ea typeface="Comfortaa SemiBold"/>
              <a:cs typeface="Comfortaa SemiBold"/>
              <a:sym typeface="Comfortaa SemiBold"/>
            </a:endParaRPr>
          </a:p>
        </p:txBody>
      </p:sp>
      <p:pic>
        <p:nvPicPr>
          <p:cNvPr id="66" name="Google Shape;66;p14"/>
          <p:cNvPicPr preferRelativeResize="0"/>
          <p:nvPr/>
        </p:nvPicPr>
        <p:blipFill>
          <a:blip r:embed="rId3">
            <a:alphaModFix/>
          </a:blip>
          <a:stretch>
            <a:fillRect/>
          </a:stretch>
        </p:blipFill>
        <p:spPr>
          <a:xfrm>
            <a:off x="3671988" y="1003050"/>
            <a:ext cx="1800017" cy="162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914100" y="1957650"/>
            <a:ext cx="7315800" cy="923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4800"/>
              <a:t>duolingo resources</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70FF"/>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0" y="-205300"/>
            <a:ext cx="8941200" cy="131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320"/>
              <a:t>podcast guides</a:t>
            </a:r>
            <a:endParaRPr sz="4320"/>
          </a:p>
        </p:txBody>
      </p:sp>
      <p:pic>
        <p:nvPicPr>
          <p:cNvPr id="77" name="Google Shape;77;p16"/>
          <p:cNvPicPr preferRelativeResize="0"/>
          <p:nvPr/>
        </p:nvPicPr>
        <p:blipFill>
          <a:blip r:embed="rId3">
            <a:alphaModFix/>
          </a:blip>
          <a:stretch>
            <a:fillRect/>
          </a:stretch>
        </p:blipFill>
        <p:spPr>
          <a:xfrm>
            <a:off x="373963" y="936725"/>
            <a:ext cx="3711520" cy="3727903"/>
          </a:xfrm>
          <a:prstGeom prst="rect">
            <a:avLst/>
          </a:prstGeom>
          <a:noFill/>
          <a:ln>
            <a:noFill/>
          </a:ln>
          <a:effectLst>
            <a:outerShdw blurRad="57150" dist="19050" dir="5400000" algn="bl" rotWithShape="0">
              <a:srgbClr val="000000">
                <a:alpha val="50000"/>
              </a:srgbClr>
            </a:outerShdw>
          </a:effectLst>
        </p:spPr>
      </p:pic>
      <p:pic>
        <p:nvPicPr>
          <p:cNvPr id="78" name="Google Shape;78;p16"/>
          <p:cNvPicPr preferRelativeResize="0"/>
          <p:nvPr/>
        </p:nvPicPr>
        <p:blipFill>
          <a:blip r:embed="rId4">
            <a:alphaModFix/>
          </a:blip>
          <a:stretch>
            <a:fillRect/>
          </a:stretch>
        </p:blipFill>
        <p:spPr>
          <a:xfrm>
            <a:off x="4203308" y="1389488"/>
            <a:ext cx="4737889" cy="28223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70C9"/>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463850" y="338100"/>
            <a:ext cx="62163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podcast guides</a:t>
            </a:r>
            <a:endParaRPr/>
          </a:p>
        </p:txBody>
      </p:sp>
      <p:pic>
        <p:nvPicPr>
          <p:cNvPr id="84" name="Google Shape;84;p17"/>
          <p:cNvPicPr preferRelativeResize="0"/>
          <p:nvPr/>
        </p:nvPicPr>
        <p:blipFill>
          <a:blip r:embed="rId3">
            <a:alphaModFix/>
          </a:blip>
          <a:stretch>
            <a:fillRect/>
          </a:stretch>
        </p:blipFill>
        <p:spPr>
          <a:xfrm>
            <a:off x="2069250" y="1179900"/>
            <a:ext cx="5005491" cy="3658799"/>
          </a:xfrm>
          <a:prstGeom prst="rect">
            <a:avLst/>
          </a:prstGeom>
          <a:noFill/>
          <a:ln>
            <a:noFill/>
          </a:ln>
          <a:effectLst>
            <a:outerShdw blurRad="57150" dist="19050" dir="5400000" algn="bl" rotWithShape="0">
              <a:srgbClr val="000000">
                <a:alpha val="50000"/>
              </a:srgbClr>
            </a:outerShdw>
          </a:effectLst>
        </p:spPr>
      </p:pic>
      <p:pic>
        <p:nvPicPr>
          <p:cNvPr id="85" name="Google Shape;85;p17"/>
          <p:cNvPicPr preferRelativeResize="0"/>
          <p:nvPr/>
        </p:nvPicPr>
        <p:blipFill>
          <a:blip r:embed="rId4">
            <a:alphaModFix/>
          </a:blip>
          <a:stretch>
            <a:fillRect/>
          </a:stretch>
        </p:blipFill>
        <p:spPr>
          <a:xfrm>
            <a:off x="7327505" y="3332500"/>
            <a:ext cx="1488275" cy="147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1377625" y="321400"/>
            <a:ext cx="62163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Helpful tips </a:t>
            </a:r>
            <a:endParaRPr/>
          </a:p>
        </p:txBody>
      </p:sp>
      <p:sp>
        <p:nvSpPr>
          <p:cNvPr id="91" name="Google Shape;91;p18"/>
          <p:cNvSpPr txBox="1"/>
          <p:nvPr/>
        </p:nvSpPr>
        <p:spPr>
          <a:xfrm>
            <a:off x="412250" y="1220750"/>
            <a:ext cx="6171300" cy="1200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Nunito"/>
              <a:buChar char="●"/>
            </a:pPr>
            <a:r>
              <a:rPr lang="en" sz="2200" b="1">
                <a:solidFill>
                  <a:schemeClr val="dk1"/>
                </a:solidFill>
                <a:latin typeface="Nunito"/>
                <a:ea typeface="Nunito"/>
                <a:cs typeface="Nunito"/>
                <a:sym typeface="Nunito"/>
              </a:rPr>
              <a:t>transcripts of all the podcasts on desktop</a:t>
            </a:r>
            <a:endParaRPr sz="2200" b="1">
              <a:solidFill>
                <a:schemeClr val="dk1"/>
              </a:solidFill>
              <a:latin typeface="Nunito"/>
              <a:ea typeface="Nunito"/>
              <a:cs typeface="Nunito"/>
              <a:sym typeface="Nunito"/>
            </a:endParaRPr>
          </a:p>
          <a:p>
            <a:pPr marL="457200" lvl="0" indent="0" algn="l" rtl="0">
              <a:spcBef>
                <a:spcPts val="0"/>
              </a:spcBef>
              <a:spcAft>
                <a:spcPts val="0"/>
              </a:spcAft>
              <a:buNone/>
            </a:pPr>
            <a:r>
              <a:rPr lang="en" sz="2200" b="1">
                <a:solidFill>
                  <a:schemeClr val="dk1"/>
                </a:solidFill>
                <a:latin typeface="Nunito"/>
                <a:ea typeface="Nunito"/>
                <a:cs typeface="Nunito"/>
                <a:sym typeface="Nunito"/>
              </a:rPr>
              <a:t> </a:t>
            </a:r>
            <a:endParaRPr sz="2200" b="1">
              <a:solidFill>
                <a:schemeClr val="dk1"/>
              </a:solidFill>
              <a:latin typeface="Nunito"/>
              <a:ea typeface="Nunito"/>
              <a:cs typeface="Nunito"/>
              <a:sym typeface="Nunito"/>
            </a:endParaRPr>
          </a:p>
          <a:p>
            <a:pPr marL="457200" lvl="0" indent="-368300" algn="l" rtl="0">
              <a:spcBef>
                <a:spcPts val="0"/>
              </a:spcBef>
              <a:spcAft>
                <a:spcPts val="0"/>
              </a:spcAft>
              <a:buClr>
                <a:schemeClr val="dk1"/>
              </a:buClr>
              <a:buSzPts val="2200"/>
              <a:buFont typeface="Nunito"/>
              <a:buChar char="●"/>
            </a:pPr>
            <a:r>
              <a:rPr lang="en" sz="2200" b="1">
                <a:solidFill>
                  <a:schemeClr val="dk1"/>
                </a:solidFill>
                <a:latin typeface="Nunito"/>
                <a:ea typeface="Nunito"/>
                <a:cs typeface="Nunito"/>
                <a:sym typeface="Nunito"/>
              </a:rPr>
              <a:t>podcasts are available on YouTube!</a:t>
            </a:r>
            <a:endParaRPr sz="2200" b="1">
              <a:solidFill>
                <a:schemeClr val="dk1"/>
              </a:solidFill>
              <a:latin typeface="Nunito"/>
              <a:ea typeface="Nunito"/>
              <a:cs typeface="Nunito"/>
              <a:sym typeface="Nunito"/>
            </a:endParaRPr>
          </a:p>
        </p:txBody>
      </p:sp>
      <p:pic>
        <p:nvPicPr>
          <p:cNvPr id="92" name="Google Shape;92;p18"/>
          <p:cNvPicPr preferRelativeResize="0"/>
          <p:nvPr/>
        </p:nvPicPr>
        <p:blipFill>
          <a:blip r:embed="rId3">
            <a:alphaModFix/>
          </a:blip>
          <a:stretch>
            <a:fillRect/>
          </a:stretch>
        </p:blipFill>
        <p:spPr>
          <a:xfrm>
            <a:off x="841722" y="2596000"/>
            <a:ext cx="4259026" cy="2360349"/>
          </a:xfrm>
          <a:prstGeom prst="rect">
            <a:avLst/>
          </a:prstGeom>
          <a:noFill/>
          <a:ln>
            <a:noFill/>
          </a:ln>
          <a:effectLst>
            <a:outerShdw blurRad="57150" dist="19050" dir="5400000" algn="bl" rotWithShape="0">
              <a:srgbClr val="000000">
                <a:alpha val="50000"/>
              </a:srgbClr>
            </a:outerShdw>
          </a:effectLst>
        </p:spPr>
      </p:pic>
      <p:pic>
        <p:nvPicPr>
          <p:cNvPr id="93" name="Google Shape;93;p18"/>
          <p:cNvPicPr preferRelativeResize="0"/>
          <p:nvPr/>
        </p:nvPicPr>
        <p:blipFill>
          <a:blip r:embed="rId4">
            <a:alphaModFix/>
          </a:blip>
          <a:stretch>
            <a:fillRect/>
          </a:stretch>
        </p:blipFill>
        <p:spPr>
          <a:xfrm>
            <a:off x="6320325" y="685875"/>
            <a:ext cx="2459499" cy="40361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8CC02"/>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1235050" y="0"/>
            <a:ext cx="62163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    podcast notes</a:t>
            </a:r>
            <a:endParaRPr/>
          </a:p>
        </p:txBody>
      </p:sp>
      <p:pic>
        <p:nvPicPr>
          <p:cNvPr id="99" name="Google Shape;99;p19"/>
          <p:cNvPicPr preferRelativeResize="0"/>
          <p:nvPr/>
        </p:nvPicPr>
        <p:blipFill>
          <a:blip r:embed="rId3">
            <a:alphaModFix/>
          </a:blip>
          <a:stretch>
            <a:fillRect/>
          </a:stretch>
        </p:blipFill>
        <p:spPr>
          <a:xfrm>
            <a:off x="1857350" y="1023775"/>
            <a:ext cx="5658263" cy="39969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914100" y="1957650"/>
            <a:ext cx="7315800" cy="923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4800"/>
              <a:t>teacher examples</a:t>
            </a:r>
            <a:endParaRPr sz="4800"/>
          </a:p>
        </p:txBody>
      </p:sp>
    </p:spTree>
  </p:cSld>
  <p:clrMapOvr>
    <a:masterClrMapping/>
  </p:clrMapOvr>
</p:sld>
</file>

<file path=ppt/theme/theme1.xml><?xml version="1.0" encoding="utf-8"?>
<a:theme xmlns:a="http://schemas.openxmlformats.org/drawingml/2006/main" name="Simple Light">
  <a:themeElements>
    <a:clrScheme name="Simple Light">
      <a:dk1>
        <a:srgbClr val="FFFFFF"/>
      </a:dk1>
      <a:lt1>
        <a:srgbClr val="FFFFFF"/>
      </a:lt1>
      <a:dk2>
        <a:srgbClr val="4B4B4B"/>
      </a:dk2>
      <a:lt2>
        <a:srgbClr val="FFFFFF"/>
      </a:lt2>
      <a:accent1>
        <a:srgbClr val="4D6EA2"/>
      </a:accent1>
      <a:accent2>
        <a:srgbClr val="212121"/>
      </a:accent2>
      <a:accent3>
        <a:srgbClr val="78909C"/>
      </a:accent3>
      <a:accent4>
        <a:srgbClr val="FFAB40"/>
      </a:accent4>
      <a:accent5>
        <a:srgbClr val="0097A7"/>
      </a:accent5>
      <a:accent6>
        <a:srgbClr val="EEFF41"/>
      </a:accent6>
      <a:hlink>
        <a:srgbClr val="1CB0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2585</Words>
  <Application>Microsoft Macintosh PowerPoint</Application>
  <PresentationFormat>On-screen Show (16:9)</PresentationFormat>
  <Paragraphs>141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Arial</vt:lpstr>
      <vt:lpstr>Comfortaa SemiBold</vt:lpstr>
      <vt:lpstr>Nunito SemiBold</vt:lpstr>
      <vt:lpstr>Nunito</vt:lpstr>
      <vt:lpstr>Comfortaa</vt:lpstr>
      <vt:lpstr>Simple Light</vt:lpstr>
      <vt:lpstr>using duolingo podcasts in the classroom </vt:lpstr>
      <vt:lpstr>PowerPoint Presentation</vt:lpstr>
      <vt:lpstr>how can you use duolingo podcasts in the classroom?</vt:lpstr>
      <vt:lpstr>duolingo resources</vt:lpstr>
      <vt:lpstr>podcast guides</vt:lpstr>
      <vt:lpstr>podcast guides</vt:lpstr>
      <vt:lpstr>Helpful tips </vt:lpstr>
      <vt:lpstr>    podcast notes</vt:lpstr>
      <vt:lpstr>teacher examples</vt:lpstr>
      <vt:lpstr>From our EdNet </vt:lpstr>
      <vt:lpstr>Join us on Facebook</vt:lpstr>
      <vt:lpstr>interested in giving PD (+ want some swag)? </vt:lpstr>
      <vt:lpstr>attendee recruiting ideas:</vt:lpstr>
      <vt:lpstr>PowerPoint Presentation</vt:lpstr>
      <vt:lpstr>PD work session ideas </vt:lpstr>
      <vt:lpstr>questions?  Check out our Help Center for more information or contact the team at  educators@duolingo.com!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duolingo podcasts in the classroom </dc:title>
  <cp:lastModifiedBy>Bridgette Claery</cp:lastModifiedBy>
  <cp:revision>1</cp:revision>
  <dcterms:modified xsi:type="dcterms:W3CDTF">2022-10-11T23:48:45Z</dcterms:modified>
</cp:coreProperties>
</file>